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7" r:id="rId3"/>
    <p:sldId id="259" r:id="rId4"/>
    <p:sldId id="343" r:id="rId5"/>
    <p:sldId id="367" r:id="rId6"/>
    <p:sldId id="351" r:id="rId7"/>
    <p:sldId id="273" r:id="rId8"/>
    <p:sldId id="368" r:id="rId9"/>
    <p:sldId id="369" r:id="rId10"/>
    <p:sldId id="366" r:id="rId11"/>
    <p:sldId id="349" r:id="rId12"/>
    <p:sldId id="370" r:id="rId13"/>
    <p:sldId id="347" r:id="rId14"/>
    <p:sldId id="353" r:id="rId15"/>
    <p:sldId id="355" r:id="rId16"/>
    <p:sldId id="356" r:id="rId17"/>
    <p:sldId id="357" r:id="rId18"/>
    <p:sldId id="358" r:id="rId19"/>
  </p:sldIdLst>
  <p:sldSz cx="9144000" cy="5143500" type="screen16x9"/>
  <p:notesSz cx="6797675" cy="992822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5D5D5"/>
    <a:srgbClr val="F2F2F2"/>
    <a:srgbClr val="DCDCDC"/>
    <a:srgbClr val="DDDDDD"/>
    <a:srgbClr val="C0C0C0"/>
    <a:srgbClr val="B2B2B2"/>
    <a:srgbClr val="F3F3F3"/>
    <a:srgbClr val="E8E8E8"/>
    <a:srgbClr val="CDC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8002" autoAdjust="0"/>
  </p:normalViewPr>
  <p:slideViewPr>
    <p:cSldViewPr snapToObjects="1">
      <p:cViewPr>
        <p:scale>
          <a:sx n="125" d="100"/>
          <a:sy n="125" d="100"/>
        </p:scale>
        <p:origin x="-1404" y="-462"/>
      </p:cViewPr>
      <p:guideLst>
        <p:guide orient="horz" pos="2148"/>
        <p:guide orient="horz" pos="1611"/>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D3983694-7AA6-4450-B506-94BE0F2BBD2A}" type="datetimeFigureOut">
              <a:rPr lang="zh-CN" altLang="en-US" smtClean="0"/>
              <a:t>2022/4/23</a:t>
            </a:fld>
            <a:endParaRPr lang="zh-CN" altLang="en-US"/>
          </a:p>
        </p:txBody>
      </p:sp>
      <p:sp>
        <p:nvSpPr>
          <p:cNvPr id="4" name="幻灯片图像占位符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6C4E10E-0D6E-4584-9622-8691374B2975}" type="slidenum">
              <a:rPr lang="zh-CN" altLang="en-US" smtClean="0"/>
              <a:t>‹#›</a:t>
            </a:fld>
            <a:endParaRPr lang="zh-CN" altLang="en-US"/>
          </a:p>
        </p:txBody>
      </p:sp>
    </p:spTree>
    <p:extLst>
      <p:ext uri="{BB962C8B-B14F-4D97-AF65-F5344CB8AC3E}">
        <p14:creationId xmlns:p14="http://schemas.microsoft.com/office/powerpoint/2010/main" val="3812114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0488" y="744538"/>
            <a:ext cx="6616700" cy="3722687"/>
          </a:xfrm>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E6C4E10E-0D6E-4584-9622-8691374B2975}" type="slidenum">
              <a:rPr lang="zh-CN" altLang="en-US" smtClean="0"/>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1" descr="PPT模板-15.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662" y="0"/>
            <a:ext cx="9119339" cy="5143500"/>
          </a:xfrm>
          <a:prstGeom prst="rect">
            <a:avLst/>
          </a:prstGeom>
        </p:spPr>
      </p:pic>
      <p:sp>
        <p:nvSpPr>
          <p:cNvPr id="5"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BAAFE60-927C-4FBB-A527-1D5A7642DDB0}" type="datetime1">
              <a:rPr lang="zh-CN" altLang="en-US" smtClean="0"/>
              <a:t>2022/4/23</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4F48B3E8-95D7-4EDB-B09B-1EE74EE19A10}"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D5299CE-0B05-4333-902F-FD599EEBF97F}" type="datetime1">
              <a:rPr lang="zh-CN" altLang="en-US" smtClean="0"/>
              <a:t>2022/4/23</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4F48B3E8-95D7-4EDB-B09B-1EE74EE19A10}"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8D6A991-C272-49B5-9B60-CE6BEAFBD53D}" type="datetime1">
              <a:rPr lang="zh-CN" altLang="en-US" smtClean="0"/>
              <a:t>2022/4/23</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4F48B3E8-95D7-4EDB-B09B-1EE74EE19A10}"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2880360"/>
            <a:ext cx="6400799"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tx1"/>
                </a:solidFill>
                <a:latin typeface="宋体" panose="02010600030101010101" pitchFamily="2" charset="-122"/>
                <a:cs typeface="宋体" panose="02010600030101010101" pitchFamily="2" charset="-122"/>
              </a:defRPr>
            </a:lvl1pPr>
          </a:lstStyle>
          <a:p>
            <a:pPr marL="12700">
              <a:lnSpc>
                <a:spcPts val="1430"/>
              </a:lnSpc>
              <a:tabLst>
                <a:tab pos="303530" algn="l"/>
                <a:tab pos="1824355" algn="l"/>
                <a:tab pos="2117090" algn="l"/>
                <a:tab pos="2409825" algn="l"/>
                <a:tab pos="2700655" algn="l"/>
                <a:tab pos="2993390" algn="l"/>
                <a:tab pos="3286125" algn="l"/>
              </a:tabLst>
            </a:pPr>
            <a:r>
              <a:rPr spc="-5" dirty="0"/>
              <a:t>中	韩</a:t>
            </a:r>
            <a:r>
              <a:rPr spc="-55" dirty="0"/>
              <a:t> </a:t>
            </a:r>
            <a:r>
              <a:rPr spc="0" dirty="0"/>
              <a:t>（</a:t>
            </a:r>
            <a:r>
              <a:rPr spc="-5" dirty="0"/>
              <a:t>武</a:t>
            </a:r>
            <a:r>
              <a:rPr spc="-65" dirty="0"/>
              <a:t> </a:t>
            </a:r>
            <a:r>
              <a:rPr spc="0" dirty="0"/>
              <a:t>汉</a:t>
            </a:r>
            <a:r>
              <a:rPr spc="-5" dirty="0"/>
              <a:t>）</a:t>
            </a:r>
            <a:r>
              <a:rPr spc="-65" dirty="0"/>
              <a:t> </a:t>
            </a:r>
            <a:r>
              <a:rPr spc="-5" dirty="0"/>
              <a:t>石</a:t>
            </a:r>
            <a:r>
              <a:rPr spc="225" dirty="0"/>
              <a:t> </a:t>
            </a:r>
            <a:r>
              <a:rPr spc="-5" dirty="0"/>
              <a:t>油</a:t>
            </a:r>
            <a:r>
              <a:rPr dirty="0"/>
              <a:t>	</a:t>
            </a:r>
            <a:r>
              <a:rPr spc="-5" dirty="0"/>
              <a:t>化</a:t>
            </a:r>
            <a:r>
              <a:rPr dirty="0"/>
              <a:t>	</a:t>
            </a:r>
            <a:r>
              <a:rPr spc="-5" dirty="0"/>
              <a:t>工</a:t>
            </a:r>
            <a:r>
              <a:rPr dirty="0"/>
              <a:t>	</a:t>
            </a:r>
            <a:r>
              <a:rPr spc="-5" dirty="0"/>
              <a:t>有</a:t>
            </a:r>
            <a:r>
              <a:rPr dirty="0"/>
              <a:t>	</a:t>
            </a:r>
            <a:r>
              <a:rPr spc="-5" dirty="0"/>
              <a:t>限</a:t>
            </a:r>
            <a:r>
              <a:rPr dirty="0"/>
              <a:t>	</a:t>
            </a:r>
            <a:r>
              <a:rPr spc="-5" dirty="0"/>
              <a:t>公</a:t>
            </a:r>
            <a:r>
              <a:rPr dirty="0"/>
              <a:t>	</a:t>
            </a:r>
            <a:r>
              <a:rPr spc="-5" dirty="0"/>
              <a:t>司</a:t>
            </a:r>
          </a:p>
          <a:p>
            <a:pPr marL="12700">
              <a:lnSpc>
                <a:spcPts val="1430"/>
              </a:lnSpc>
            </a:pPr>
            <a:r>
              <a:rPr spc="-5" dirty="0">
                <a:latin typeface="Calibri" panose="020F0502020204030204"/>
                <a:cs typeface="Calibri" panose="020F0502020204030204"/>
              </a:rPr>
              <a:t>Sino</a:t>
            </a:r>
            <a:r>
              <a:rPr dirty="0">
                <a:latin typeface="Calibri" panose="020F0502020204030204"/>
                <a:cs typeface="Calibri" panose="020F0502020204030204"/>
              </a:rPr>
              <a:t>p</a:t>
            </a:r>
            <a:r>
              <a:rPr spc="-5" dirty="0">
                <a:latin typeface="Calibri" panose="020F0502020204030204"/>
                <a:cs typeface="Calibri" panose="020F0502020204030204"/>
              </a:rPr>
              <a:t>e</a:t>
            </a:r>
            <a:r>
              <a:rPr dirty="0">
                <a:latin typeface="Calibri" panose="020F0502020204030204"/>
                <a:cs typeface="Calibri" panose="020F0502020204030204"/>
              </a:rPr>
              <a:t>c-</a:t>
            </a:r>
            <a:r>
              <a:rPr spc="-5" dirty="0">
                <a:latin typeface="Calibri" panose="020F0502020204030204"/>
                <a:cs typeface="Calibri" panose="020F0502020204030204"/>
              </a:rPr>
              <a:t>SK</a:t>
            </a:r>
            <a:r>
              <a:rPr spc="-10" dirty="0">
                <a:latin typeface="Calibri" panose="020F0502020204030204"/>
                <a:cs typeface="Calibri" panose="020F0502020204030204"/>
              </a:rPr>
              <a:t> </a:t>
            </a:r>
            <a:r>
              <a:rPr dirty="0">
                <a:latin typeface="Calibri" panose="020F0502020204030204"/>
                <a:cs typeface="Calibri" panose="020F0502020204030204"/>
              </a:rPr>
              <a:t>(</a:t>
            </a:r>
            <a:r>
              <a:rPr spc="-40" dirty="0">
                <a:latin typeface="Calibri" panose="020F0502020204030204"/>
                <a:cs typeface="Calibri" panose="020F0502020204030204"/>
              </a:rPr>
              <a:t>W</a:t>
            </a:r>
            <a:r>
              <a:rPr spc="-5" dirty="0">
                <a:latin typeface="Calibri" panose="020F0502020204030204"/>
                <a:cs typeface="Calibri" panose="020F0502020204030204"/>
              </a:rPr>
              <a:t>uh</a:t>
            </a:r>
            <a:r>
              <a:rPr spc="-10" dirty="0">
                <a:latin typeface="Calibri" panose="020F0502020204030204"/>
                <a:cs typeface="Calibri" panose="020F0502020204030204"/>
              </a:rPr>
              <a:t>a</a:t>
            </a:r>
            <a:r>
              <a:rPr spc="-5" dirty="0">
                <a:latin typeface="Calibri" panose="020F0502020204030204"/>
                <a:cs typeface="Calibri" panose="020F0502020204030204"/>
              </a:rPr>
              <a:t>n)</a:t>
            </a:r>
            <a:r>
              <a:rPr spc="10" dirty="0">
                <a:latin typeface="Calibri" panose="020F0502020204030204"/>
                <a:cs typeface="Calibri" panose="020F0502020204030204"/>
              </a:rPr>
              <a:t> </a:t>
            </a:r>
            <a:r>
              <a:rPr spc="-30" dirty="0">
                <a:latin typeface="Calibri" panose="020F0502020204030204"/>
                <a:cs typeface="Calibri" panose="020F0502020204030204"/>
              </a:rPr>
              <a:t>P</a:t>
            </a:r>
            <a:r>
              <a:rPr spc="-20" dirty="0">
                <a:latin typeface="Calibri" panose="020F0502020204030204"/>
                <a:cs typeface="Calibri" panose="020F0502020204030204"/>
              </a:rPr>
              <a:t>e</a:t>
            </a:r>
            <a:r>
              <a:rPr dirty="0">
                <a:latin typeface="Calibri" panose="020F0502020204030204"/>
                <a:cs typeface="Calibri" panose="020F0502020204030204"/>
              </a:rPr>
              <a:t>troch</a:t>
            </a:r>
            <a:r>
              <a:rPr spc="-5" dirty="0">
                <a:latin typeface="Calibri" panose="020F0502020204030204"/>
                <a:cs typeface="Calibri" panose="020F0502020204030204"/>
              </a:rPr>
              <a:t>emi</a:t>
            </a:r>
            <a:r>
              <a:rPr spc="-15" dirty="0">
                <a:latin typeface="Calibri" panose="020F0502020204030204"/>
                <a:cs typeface="Calibri" panose="020F0502020204030204"/>
              </a:rPr>
              <a:t>c</a:t>
            </a:r>
            <a:r>
              <a:rPr spc="-10" dirty="0">
                <a:latin typeface="Calibri" panose="020F0502020204030204"/>
                <a:cs typeface="Calibri" panose="020F0502020204030204"/>
              </a:rPr>
              <a:t>a</a:t>
            </a:r>
            <a:r>
              <a:rPr spc="-5" dirty="0">
                <a:latin typeface="Calibri" panose="020F0502020204030204"/>
                <a:cs typeface="Calibri" panose="020F0502020204030204"/>
              </a:rPr>
              <a:t>l C</a:t>
            </a:r>
            <a:r>
              <a:rPr dirty="0">
                <a:latin typeface="Calibri" panose="020F0502020204030204"/>
                <a:cs typeface="Calibri" panose="020F0502020204030204"/>
              </a:rPr>
              <a:t>o</a:t>
            </a:r>
            <a:r>
              <a:rPr spc="-5" dirty="0">
                <a:latin typeface="Calibri" panose="020F0502020204030204"/>
                <a:cs typeface="Calibri" panose="020F0502020204030204"/>
              </a:rPr>
              <a:t>mp</a:t>
            </a:r>
            <a:r>
              <a:rPr spc="-10" dirty="0">
                <a:latin typeface="Calibri" panose="020F0502020204030204"/>
                <a:cs typeface="Calibri" panose="020F0502020204030204"/>
              </a:rPr>
              <a:t>a</a:t>
            </a:r>
            <a:r>
              <a:rPr spc="-25" dirty="0">
                <a:latin typeface="Calibri" panose="020F0502020204030204"/>
                <a:cs typeface="Calibri" panose="020F0502020204030204"/>
              </a:rPr>
              <a:t>n</a:t>
            </a:r>
            <a:r>
              <a:rPr spc="-5" dirty="0">
                <a:latin typeface="Calibri" panose="020F0502020204030204"/>
                <a:cs typeface="Calibri" panose="020F0502020204030204"/>
              </a:rPr>
              <a:t>y</a:t>
            </a:r>
            <a:r>
              <a:rPr spc="10" dirty="0">
                <a:latin typeface="Calibri" panose="020F0502020204030204"/>
                <a:cs typeface="Calibri" panose="020F0502020204030204"/>
              </a:rPr>
              <a:t> </a:t>
            </a:r>
            <a:r>
              <a:rPr spc="-10" dirty="0">
                <a:latin typeface="Calibri" panose="020F0502020204030204"/>
                <a:cs typeface="Calibri" panose="020F0502020204030204"/>
              </a:rPr>
              <a:t>L</a:t>
            </a:r>
            <a:r>
              <a:rPr spc="-5" dirty="0">
                <a:latin typeface="Calibri" panose="020F0502020204030204"/>
                <a:cs typeface="Calibri" panose="020F0502020204030204"/>
              </a:rPr>
              <a:t>imi</a:t>
            </a:r>
            <a:r>
              <a:rPr spc="-15" dirty="0">
                <a:latin typeface="Calibri" panose="020F0502020204030204"/>
                <a:cs typeface="Calibri" panose="020F0502020204030204"/>
              </a:rPr>
              <a:t>t</a:t>
            </a:r>
            <a:r>
              <a:rPr spc="-5" dirty="0">
                <a:latin typeface="Calibri" panose="020F0502020204030204"/>
                <a:cs typeface="Calibri" panose="020F0502020204030204"/>
              </a:rPr>
              <a:t>ed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4/23/2022</a:t>
            </a:fld>
            <a:endParaRPr lang="en-US"/>
          </a:p>
        </p:txBody>
      </p:sp>
      <p:sp>
        <p:nvSpPr>
          <p:cNvPr id="6" name="Holder 6"/>
          <p:cNvSpPr>
            <a:spLocks noGrp="1"/>
          </p:cNvSpPr>
          <p:nvPr>
            <p:ph type="sldNum" sz="quarter" idx="7"/>
          </p:nvPr>
        </p:nvSpPr>
        <p:spPr/>
        <p:txBody>
          <a:bodyPr lIns="0" tIns="0" rIns="0" bIns="0"/>
          <a:lstStyle>
            <a:lvl1pPr>
              <a:defRPr sz="1800" b="1" i="0">
                <a:solidFill>
                  <a:schemeClr val="bg1"/>
                </a:solidFill>
                <a:latin typeface="Calibri" panose="020F0502020204030204"/>
                <a:cs typeface="Calibri" panose="020F0502020204030204"/>
              </a:defRPr>
            </a:lvl1pPr>
          </a:lstStyle>
          <a:p>
            <a:pPr marL="83185">
              <a:lnSpc>
                <a:spcPct val="100000"/>
              </a:lnSpc>
            </a:pPr>
            <a:fld id="{81D60167-4931-47E6-BA6A-407CBD079E47}" type="slidenum">
              <a:rPr spc="-5" dirty="0"/>
              <a:t>‹#›</a:t>
            </a:fld>
            <a:endParaRPr spc="-5"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微软雅黑" panose="020B0503020204020204" charset="-122"/>
                <a:cs typeface="微软雅黑" panose="020B0503020204020204" charset="-122"/>
              </a:defRPr>
            </a:lvl1pPr>
          </a:lstStyle>
          <a:p>
            <a:endParaRPr/>
          </a:p>
        </p:txBody>
      </p:sp>
      <p:sp>
        <p:nvSpPr>
          <p:cNvPr id="3" name="Holder 3"/>
          <p:cNvSpPr>
            <a:spLocks noGrp="1"/>
          </p:cNvSpPr>
          <p:nvPr>
            <p:ph type="body" idx="1"/>
          </p:nvPr>
        </p:nvSpPr>
        <p:spPr/>
        <p:txBody>
          <a:bodyPr lIns="0" tIns="0" rIns="0" bIns="0"/>
          <a:lstStyle>
            <a:lvl1pPr>
              <a:defRPr sz="4000" b="1" i="0">
                <a:solidFill>
                  <a:schemeClr val="tx1"/>
                </a:solidFill>
                <a:latin typeface="黑体" panose="02010609060101010101" charset="-122"/>
                <a:cs typeface="黑体" panose="02010609060101010101" charset="-122"/>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tx1"/>
                </a:solidFill>
                <a:latin typeface="宋体" panose="02010600030101010101" pitchFamily="2" charset="-122"/>
                <a:cs typeface="宋体" panose="02010600030101010101" pitchFamily="2" charset="-122"/>
              </a:defRPr>
            </a:lvl1pPr>
          </a:lstStyle>
          <a:p>
            <a:pPr marL="12700">
              <a:lnSpc>
                <a:spcPts val="1430"/>
              </a:lnSpc>
              <a:tabLst>
                <a:tab pos="303530" algn="l"/>
                <a:tab pos="1824355" algn="l"/>
                <a:tab pos="2117090" algn="l"/>
                <a:tab pos="2409825" algn="l"/>
                <a:tab pos="2700655" algn="l"/>
                <a:tab pos="2993390" algn="l"/>
                <a:tab pos="3286125" algn="l"/>
              </a:tabLst>
            </a:pPr>
            <a:r>
              <a:rPr spc="-5" dirty="0"/>
              <a:t>中	韩</a:t>
            </a:r>
            <a:r>
              <a:rPr spc="-55" dirty="0"/>
              <a:t> </a:t>
            </a:r>
            <a:r>
              <a:rPr spc="0" dirty="0"/>
              <a:t>（</a:t>
            </a:r>
            <a:r>
              <a:rPr spc="-5" dirty="0"/>
              <a:t>武</a:t>
            </a:r>
            <a:r>
              <a:rPr spc="-65" dirty="0"/>
              <a:t> </a:t>
            </a:r>
            <a:r>
              <a:rPr spc="0" dirty="0"/>
              <a:t>汉</a:t>
            </a:r>
            <a:r>
              <a:rPr spc="-5" dirty="0"/>
              <a:t>）</a:t>
            </a:r>
            <a:r>
              <a:rPr spc="-65" dirty="0"/>
              <a:t> </a:t>
            </a:r>
            <a:r>
              <a:rPr spc="-5" dirty="0"/>
              <a:t>石</a:t>
            </a:r>
            <a:r>
              <a:rPr spc="225" dirty="0"/>
              <a:t> </a:t>
            </a:r>
            <a:r>
              <a:rPr spc="-5" dirty="0"/>
              <a:t>油</a:t>
            </a:r>
            <a:r>
              <a:rPr dirty="0"/>
              <a:t>	</a:t>
            </a:r>
            <a:r>
              <a:rPr spc="-5" dirty="0"/>
              <a:t>化</a:t>
            </a:r>
            <a:r>
              <a:rPr dirty="0"/>
              <a:t>	</a:t>
            </a:r>
            <a:r>
              <a:rPr spc="-5" dirty="0"/>
              <a:t>工</a:t>
            </a:r>
            <a:r>
              <a:rPr dirty="0"/>
              <a:t>	</a:t>
            </a:r>
            <a:r>
              <a:rPr spc="-5" dirty="0"/>
              <a:t>有</a:t>
            </a:r>
            <a:r>
              <a:rPr dirty="0"/>
              <a:t>	</a:t>
            </a:r>
            <a:r>
              <a:rPr spc="-5" dirty="0"/>
              <a:t>限</a:t>
            </a:r>
            <a:r>
              <a:rPr dirty="0"/>
              <a:t>	</a:t>
            </a:r>
            <a:r>
              <a:rPr spc="-5" dirty="0"/>
              <a:t>公</a:t>
            </a:r>
            <a:r>
              <a:rPr dirty="0"/>
              <a:t>	</a:t>
            </a:r>
            <a:r>
              <a:rPr spc="-5" dirty="0"/>
              <a:t>司</a:t>
            </a:r>
          </a:p>
          <a:p>
            <a:pPr marL="12700">
              <a:lnSpc>
                <a:spcPts val="1430"/>
              </a:lnSpc>
            </a:pPr>
            <a:r>
              <a:rPr spc="-5" dirty="0">
                <a:latin typeface="Calibri" panose="020F0502020204030204"/>
                <a:cs typeface="Calibri" panose="020F0502020204030204"/>
              </a:rPr>
              <a:t>Sino</a:t>
            </a:r>
            <a:r>
              <a:rPr dirty="0">
                <a:latin typeface="Calibri" panose="020F0502020204030204"/>
                <a:cs typeface="Calibri" panose="020F0502020204030204"/>
              </a:rPr>
              <a:t>p</a:t>
            </a:r>
            <a:r>
              <a:rPr spc="-5" dirty="0">
                <a:latin typeface="Calibri" panose="020F0502020204030204"/>
                <a:cs typeface="Calibri" panose="020F0502020204030204"/>
              </a:rPr>
              <a:t>e</a:t>
            </a:r>
            <a:r>
              <a:rPr dirty="0">
                <a:latin typeface="Calibri" panose="020F0502020204030204"/>
                <a:cs typeface="Calibri" panose="020F0502020204030204"/>
              </a:rPr>
              <a:t>c-</a:t>
            </a:r>
            <a:r>
              <a:rPr spc="-5" dirty="0">
                <a:latin typeface="Calibri" panose="020F0502020204030204"/>
                <a:cs typeface="Calibri" panose="020F0502020204030204"/>
              </a:rPr>
              <a:t>SK</a:t>
            </a:r>
            <a:r>
              <a:rPr spc="-10" dirty="0">
                <a:latin typeface="Calibri" panose="020F0502020204030204"/>
                <a:cs typeface="Calibri" panose="020F0502020204030204"/>
              </a:rPr>
              <a:t> </a:t>
            </a:r>
            <a:r>
              <a:rPr dirty="0">
                <a:latin typeface="Calibri" panose="020F0502020204030204"/>
                <a:cs typeface="Calibri" panose="020F0502020204030204"/>
              </a:rPr>
              <a:t>(</a:t>
            </a:r>
            <a:r>
              <a:rPr spc="-40" dirty="0">
                <a:latin typeface="Calibri" panose="020F0502020204030204"/>
                <a:cs typeface="Calibri" panose="020F0502020204030204"/>
              </a:rPr>
              <a:t>W</a:t>
            </a:r>
            <a:r>
              <a:rPr spc="-5" dirty="0">
                <a:latin typeface="Calibri" panose="020F0502020204030204"/>
                <a:cs typeface="Calibri" panose="020F0502020204030204"/>
              </a:rPr>
              <a:t>uh</a:t>
            </a:r>
            <a:r>
              <a:rPr spc="-10" dirty="0">
                <a:latin typeface="Calibri" panose="020F0502020204030204"/>
                <a:cs typeface="Calibri" panose="020F0502020204030204"/>
              </a:rPr>
              <a:t>a</a:t>
            </a:r>
            <a:r>
              <a:rPr spc="-5" dirty="0">
                <a:latin typeface="Calibri" panose="020F0502020204030204"/>
                <a:cs typeface="Calibri" panose="020F0502020204030204"/>
              </a:rPr>
              <a:t>n)</a:t>
            </a:r>
            <a:r>
              <a:rPr spc="10" dirty="0">
                <a:latin typeface="Calibri" panose="020F0502020204030204"/>
                <a:cs typeface="Calibri" panose="020F0502020204030204"/>
              </a:rPr>
              <a:t> </a:t>
            </a:r>
            <a:r>
              <a:rPr spc="-30" dirty="0">
                <a:latin typeface="Calibri" panose="020F0502020204030204"/>
                <a:cs typeface="Calibri" panose="020F0502020204030204"/>
              </a:rPr>
              <a:t>P</a:t>
            </a:r>
            <a:r>
              <a:rPr spc="-20" dirty="0">
                <a:latin typeface="Calibri" panose="020F0502020204030204"/>
                <a:cs typeface="Calibri" panose="020F0502020204030204"/>
              </a:rPr>
              <a:t>e</a:t>
            </a:r>
            <a:r>
              <a:rPr dirty="0">
                <a:latin typeface="Calibri" panose="020F0502020204030204"/>
                <a:cs typeface="Calibri" panose="020F0502020204030204"/>
              </a:rPr>
              <a:t>troch</a:t>
            </a:r>
            <a:r>
              <a:rPr spc="-5" dirty="0">
                <a:latin typeface="Calibri" panose="020F0502020204030204"/>
                <a:cs typeface="Calibri" panose="020F0502020204030204"/>
              </a:rPr>
              <a:t>emi</a:t>
            </a:r>
            <a:r>
              <a:rPr spc="-15" dirty="0">
                <a:latin typeface="Calibri" panose="020F0502020204030204"/>
                <a:cs typeface="Calibri" panose="020F0502020204030204"/>
              </a:rPr>
              <a:t>c</a:t>
            </a:r>
            <a:r>
              <a:rPr spc="-10" dirty="0">
                <a:latin typeface="Calibri" panose="020F0502020204030204"/>
                <a:cs typeface="Calibri" panose="020F0502020204030204"/>
              </a:rPr>
              <a:t>a</a:t>
            </a:r>
            <a:r>
              <a:rPr spc="-5" dirty="0">
                <a:latin typeface="Calibri" panose="020F0502020204030204"/>
                <a:cs typeface="Calibri" panose="020F0502020204030204"/>
              </a:rPr>
              <a:t>l C</a:t>
            </a:r>
            <a:r>
              <a:rPr dirty="0">
                <a:latin typeface="Calibri" panose="020F0502020204030204"/>
                <a:cs typeface="Calibri" panose="020F0502020204030204"/>
              </a:rPr>
              <a:t>o</a:t>
            </a:r>
            <a:r>
              <a:rPr spc="-5" dirty="0">
                <a:latin typeface="Calibri" panose="020F0502020204030204"/>
                <a:cs typeface="Calibri" panose="020F0502020204030204"/>
              </a:rPr>
              <a:t>mp</a:t>
            </a:r>
            <a:r>
              <a:rPr spc="-10" dirty="0">
                <a:latin typeface="Calibri" panose="020F0502020204030204"/>
                <a:cs typeface="Calibri" panose="020F0502020204030204"/>
              </a:rPr>
              <a:t>a</a:t>
            </a:r>
            <a:r>
              <a:rPr spc="-25" dirty="0">
                <a:latin typeface="Calibri" panose="020F0502020204030204"/>
                <a:cs typeface="Calibri" panose="020F0502020204030204"/>
              </a:rPr>
              <a:t>n</a:t>
            </a:r>
            <a:r>
              <a:rPr spc="-5" dirty="0">
                <a:latin typeface="Calibri" panose="020F0502020204030204"/>
                <a:cs typeface="Calibri" panose="020F0502020204030204"/>
              </a:rPr>
              <a:t>y</a:t>
            </a:r>
            <a:r>
              <a:rPr spc="10" dirty="0">
                <a:latin typeface="Calibri" panose="020F0502020204030204"/>
                <a:cs typeface="Calibri" panose="020F0502020204030204"/>
              </a:rPr>
              <a:t> </a:t>
            </a:r>
            <a:r>
              <a:rPr spc="-10" dirty="0">
                <a:latin typeface="Calibri" panose="020F0502020204030204"/>
                <a:cs typeface="Calibri" panose="020F0502020204030204"/>
              </a:rPr>
              <a:t>L</a:t>
            </a:r>
            <a:r>
              <a:rPr spc="-5" dirty="0">
                <a:latin typeface="Calibri" panose="020F0502020204030204"/>
                <a:cs typeface="Calibri" panose="020F0502020204030204"/>
              </a:rPr>
              <a:t>imi</a:t>
            </a:r>
            <a:r>
              <a:rPr spc="-15" dirty="0">
                <a:latin typeface="Calibri" panose="020F0502020204030204"/>
                <a:cs typeface="Calibri" panose="020F0502020204030204"/>
              </a:rPr>
              <a:t>t</a:t>
            </a:r>
            <a:r>
              <a:rPr spc="-5" dirty="0">
                <a:latin typeface="Calibri" panose="020F0502020204030204"/>
                <a:cs typeface="Calibri" panose="020F0502020204030204"/>
              </a:rPr>
              <a:t>ed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4/23/2022</a:t>
            </a:fld>
            <a:endParaRPr lang="en-US"/>
          </a:p>
        </p:txBody>
      </p:sp>
      <p:sp>
        <p:nvSpPr>
          <p:cNvPr id="6" name="Holder 6"/>
          <p:cNvSpPr>
            <a:spLocks noGrp="1"/>
          </p:cNvSpPr>
          <p:nvPr>
            <p:ph type="sldNum" sz="quarter" idx="7"/>
          </p:nvPr>
        </p:nvSpPr>
        <p:spPr/>
        <p:txBody>
          <a:bodyPr lIns="0" tIns="0" rIns="0" bIns="0"/>
          <a:lstStyle>
            <a:lvl1pPr>
              <a:defRPr sz="1800" b="1" i="0">
                <a:solidFill>
                  <a:schemeClr val="bg1"/>
                </a:solidFill>
                <a:latin typeface="Calibri" panose="020F0502020204030204"/>
                <a:cs typeface="Calibri" panose="020F0502020204030204"/>
              </a:defRPr>
            </a:lvl1pPr>
          </a:lstStyle>
          <a:p>
            <a:pPr marL="83185">
              <a:lnSpc>
                <a:spcPct val="100000"/>
              </a:lnSpc>
            </a:pPr>
            <a:fld id="{81D60167-4931-47E6-BA6A-407CBD079E47}" type="slidenum">
              <a:rPr spc="-5" dirty="0"/>
              <a:t>‹#›</a:t>
            </a:fld>
            <a:endParaRPr spc="-5"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微软雅黑" panose="020B0503020204020204" charset="-122"/>
                <a:cs typeface="微软雅黑" panose="020B0503020204020204" charset="-122"/>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1" i="0">
                <a:solidFill>
                  <a:schemeClr val="tx1"/>
                </a:solidFill>
                <a:latin typeface="宋体" panose="02010600030101010101" pitchFamily="2" charset="-122"/>
                <a:cs typeface="宋体" panose="02010600030101010101" pitchFamily="2" charset="-122"/>
              </a:defRPr>
            </a:lvl1pPr>
          </a:lstStyle>
          <a:p>
            <a:pPr marL="12700">
              <a:lnSpc>
                <a:spcPts val="1430"/>
              </a:lnSpc>
              <a:tabLst>
                <a:tab pos="303530" algn="l"/>
                <a:tab pos="1824355" algn="l"/>
                <a:tab pos="2117090" algn="l"/>
                <a:tab pos="2409825" algn="l"/>
                <a:tab pos="2700655" algn="l"/>
                <a:tab pos="2993390" algn="l"/>
                <a:tab pos="3286125" algn="l"/>
              </a:tabLst>
            </a:pPr>
            <a:r>
              <a:rPr spc="-5" dirty="0"/>
              <a:t>中	韩</a:t>
            </a:r>
            <a:r>
              <a:rPr spc="-55" dirty="0"/>
              <a:t> </a:t>
            </a:r>
            <a:r>
              <a:rPr spc="0" dirty="0"/>
              <a:t>（</a:t>
            </a:r>
            <a:r>
              <a:rPr spc="-5" dirty="0"/>
              <a:t>武</a:t>
            </a:r>
            <a:r>
              <a:rPr spc="-65" dirty="0"/>
              <a:t> </a:t>
            </a:r>
            <a:r>
              <a:rPr spc="0" dirty="0"/>
              <a:t>汉</a:t>
            </a:r>
            <a:r>
              <a:rPr spc="-5" dirty="0"/>
              <a:t>）</a:t>
            </a:r>
            <a:r>
              <a:rPr spc="-65" dirty="0"/>
              <a:t> </a:t>
            </a:r>
            <a:r>
              <a:rPr spc="-5" dirty="0"/>
              <a:t>石</a:t>
            </a:r>
            <a:r>
              <a:rPr spc="225" dirty="0"/>
              <a:t> </a:t>
            </a:r>
            <a:r>
              <a:rPr spc="-5" dirty="0"/>
              <a:t>油</a:t>
            </a:r>
            <a:r>
              <a:rPr dirty="0"/>
              <a:t>	</a:t>
            </a:r>
            <a:r>
              <a:rPr spc="-5" dirty="0"/>
              <a:t>化</a:t>
            </a:r>
            <a:r>
              <a:rPr dirty="0"/>
              <a:t>	</a:t>
            </a:r>
            <a:r>
              <a:rPr spc="-5" dirty="0"/>
              <a:t>工</a:t>
            </a:r>
            <a:r>
              <a:rPr dirty="0"/>
              <a:t>	</a:t>
            </a:r>
            <a:r>
              <a:rPr spc="-5" dirty="0"/>
              <a:t>有</a:t>
            </a:r>
            <a:r>
              <a:rPr dirty="0"/>
              <a:t>	</a:t>
            </a:r>
            <a:r>
              <a:rPr spc="-5" dirty="0"/>
              <a:t>限</a:t>
            </a:r>
            <a:r>
              <a:rPr dirty="0"/>
              <a:t>	</a:t>
            </a:r>
            <a:r>
              <a:rPr spc="-5" dirty="0"/>
              <a:t>公</a:t>
            </a:r>
            <a:r>
              <a:rPr dirty="0"/>
              <a:t>	</a:t>
            </a:r>
            <a:r>
              <a:rPr spc="-5" dirty="0"/>
              <a:t>司</a:t>
            </a:r>
          </a:p>
          <a:p>
            <a:pPr marL="12700">
              <a:lnSpc>
                <a:spcPts val="1430"/>
              </a:lnSpc>
            </a:pPr>
            <a:r>
              <a:rPr spc="-5" dirty="0">
                <a:latin typeface="Calibri" panose="020F0502020204030204"/>
                <a:cs typeface="Calibri" panose="020F0502020204030204"/>
              </a:rPr>
              <a:t>Sino</a:t>
            </a:r>
            <a:r>
              <a:rPr dirty="0">
                <a:latin typeface="Calibri" panose="020F0502020204030204"/>
                <a:cs typeface="Calibri" panose="020F0502020204030204"/>
              </a:rPr>
              <a:t>p</a:t>
            </a:r>
            <a:r>
              <a:rPr spc="-5" dirty="0">
                <a:latin typeface="Calibri" panose="020F0502020204030204"/>
                <a:cs typeface="Calibri" panose="020F0502020204030204"/>
              </a:rPr>
              <a:t>e</a:t>
            </a:r>
            <a:r>
              <a:rPr dirty="0">
                <a:latin typeface="Calibri" panose="020F0502020204030204"/>
                <a:cs typeface="Calibri" panose="020F0502020204030204"/>
              </a:rPr>
              <a:t>c-</a:t>
            </a:r>
            <a:r>
              <a:rPr spc="-5" dirty="0">
                <a:latin typeface="Calibri" panose="020F0502020204030204"/>
                <a:cs typeface="Calibri" panose="020F0502020204030204"/>
              </a:rPr>
              <a:t>SK</a:t>
            </a:r>
            <a:r>
              <a:rPr spc="-10" dirty="0">
                <a:latin typeface="Calibri" panose="020F0502020204030204"/>
                <a:cs typeface="Calibri" panose="020F0502020204030204"/>
              </a:rPr>
              <a:t> </a:t>
            </a:r>
            <a:r>
              <a:rPr dirty="0">
                <a:latin typeface="Calibri" panose="020F0502020204030204"/>
                <a:cs typeface="Calibri" panose="020F0502020204030204"/>
              </a:rPr>
              <a:t>(</a:t>
            </a:r>
            <a:r>
              <a:rPr spc="-40" dirty="0">
                <a:latin typeface="Calibri" panose="020F0502020204030204"/>
                <a:cs typeface="Calibri" panose="020F0502020204030204"/>
              </a:rPr>
              <a:t>W</a:t>
            </a:r>
            <a:r>
              <a:rPr spc="-5" dirty="0">
                <a:latin typeface="Calibri" panose="020F0502020204030204"/>
                <a:cs typeface="Calibri" panose="020F0502020204030204"/>
              </a:rPr>
              <a:t>uh</a:t>
            </a:r>
            <a:r>
              <a:rPr spc="-10" dirty="0">
                <a:latin typeface="Calibri" panose="020F0502020204030204"/>
                <a:cs typeface="Calibri" panose="020F0502020204030204"/>
              </a:rPr>
              <a:t>a</a:t>
            </a:r>
            <a:r>
              <a:rPr spc="-5" dirty="0">
                <a:latin typeface="Calibri" panose="020F0502020204030204"/>
                <a:cs typeface="Calibri" panose="020F0502020204030204"/>
              </a:rPr>
              <a:t>n)</a:t>
            </a:r>
            <a:r>
              <a:rPr spc="10" dirty="0">
                <a:latin typeface="Calibri" panose="020F0502020204030204"/>
                <a:cs typeface="Calibri" panose="020F0502020204030204"/>
              </a:rPr>
              <a:t> </a:t>
            </a:r>
            <a:r>
              <a:rPr spc="-30" dirty="0">
                <a:latin typeface="Calibri" panose="020F0502020204030204"/>
                <a:cs typeface="Calibri" panose="020F0502020204030204"/>
              </a:rPr>
              <a:t>P</a:t>
            </a:r>
            <a:r>
              <a:rPr spc="-20" dirty="0">
                <a:latin typeface="Calibri" panose="020F0502020204030204"/>
                <a:cs typeface="Calibri" panose="020F0502020204030204"/>
              </a:rPr>
              <a:t>e</a:t>
            </a:r>
            <a:r>
              <a:rPr dirty="0">
                <a:latin typeface="Calibri" panose="020F0502020204030204"/>
                <a:cs typeface="Calibri" panose="020F0502020204030204"/>
              </a:rPr>
              <a:t>troch</a:t>
            </a:r>
            <a:r>
              <a:rPr spc="-5" dirty="0">
                <a:latin typeface="Calibri" panose="020F0502020204030204"/>
                <a:cs typeface="Calibri" panose="020F0502020204030204"/>
              </a:rPr>
              <a:t>emi</a:t>
            </a:r>
            <a:r>
              <a:rPr spc="-15" dirty="0">
                <a:latin typeface="Calibri" panose="020F0502020204030204"/>
                <a:cs typeface="Calibri" panose="020F0502020204030204"/>
              </a:rPr>
              <a:t>c</a:t>
            </a:r>
            <a:r>
              <a:rPr spc="-10" dirty="0">
                <a:latin typeface="Calibri" panose="020F0502020204030204"/>
                <a:cs typeface="Calibri" panose="020F0502020204030204"/>
              </a:rPr>
              <a:t>a</a:t>
            </a:r>
            <a:r>
              <a:rPr spc="-5" dirty="0">
                <a:latin typeface="Calibri" panose="020F0502020204030204"/>
                <a:cs typeface="Calibri" panose="020F0502020204030204"/>
              </a:rPr>
              <a:t>l C</a:t>
            </a:r>
            <a:r>
              <a:rPr dirty="0">
                <a:latin typeface="Calibri" panose="020F0502020204030204"/>
                <a:cs typeface="Calibri" panose="020F0502020204030204"/>
              </a:rPr>
              <a:t>o</a:t>
            </a:r>
            <a:r>
              <a:rPr spc="-5" dirty="0">
                <a:latin typeface="Calibri" panose="020F0502020204030204"/>
                <a:cs typeface="Calibri" panose="020F0502020204030204"/>
              </a:rPr>
              <a:t>mp</a:t>
            </a:r>
            <a:r>
              <a:rPr spc="-10" dirty="0">
                <a:latin typeface="Calibri" panose="020F0502020204030204"/>
                <a:cs typeface="Calibri" panose="020F0502020204030204"/>
              </a:rPr>
              <a:t>a</a:t>
            </a:r>
            <a:r>
              <a:rPr spc="-25" dirty="0">
                <a:latin typeface="Calibri" panose="020F0502020204030204"/>
                <a:cs typeface="Calibri" panose="020F0502020204030204"/>
              </a:rPr>
              <a:t>n</a:t>
            </a:r>
            <a:r>
              <a:rPr spc="-5" dirty="0">
                <a:latin typeface="Calibri" panose="020F0502020204030204"/>
                <a:cs typeface="Calibri" panose="020F0502020204030204"/>
              </a:rPr>
              <a:t>y</a:t>
            </a:r>
            <a:r>
              <a:rPr spc="10" dirty="0">
                <a:latin typeface="Calibri" panose="020F0502020204030204"/>
                <a:cs typeface="Calibri" panose="020F0502020204030204"/>
              </a:rPr>
              <a:t> </a:t>
            </a:r>
            <a:r>
              <a:rPr spc="-10" dirty="0">
                <a:latin typeface="Calibri" panose="020F0502020204030204"/>
                <a:cs typeface="Calibri" panose="020F0502020204030204"/>
              </a:rPr>
              <a:t>L</a:t>
            </a:r>
            <a:r>
              <a:rPr spc="-5" dirty="0">
                <a:latin typeface="Calibri" panose="020F0502020204030204"/>
                <a:cs typeface="Calibri" panose="020F0502020204030204"/>
              </a:rPr>
              <a:t>imi</a:t>
            </a:r>
            <a:r>
              <a:rPr spc="-15" dirty="0">
                <a:latin typeface="Calibri" panose="020F0502020204030204"/>
                <a:cs typeface="Calibri" panose="020F0502020204030204"/>
              </a:rPr>
              <a:t>t</a:t>
            </a:r>
            <a:r>
              <a:rPr spc="-5" dirty="0">
                <a:latin typeface="Calibri" panose="020F0502020204030204"/>
                <a:cs typeface="Calibri" panose="020F0502020204030204"/>
              </a:rPr>
              <a:t>ed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4/23/2022</a:t>
            </a:fld>
            <a:endParaRPr lang="en-US"/>
          </a:p>
        </p:txBody>
      </p:sp>
      <p:sp>
        <p:nvSpPr>
          <p:cNvPr id="7" name="Holder 7"/>
          <p:cNvSpPr>
            <a:spLocks noGrp="1"/>
          </p:cNvSpPr>
          <p:nvPr>
            <p:ph type="sldNum" sz="quarter" idx="7"/>
          </p:nvPr>
        </p:nvSpPr>
        <p:spPr/>
        <p:txBody>
          <a:bodyPr lIns="0" tIns="0" rIns="0" bIns="0"/>
          <a:lstStyle>
            <a:lvl1pPr>
              <a:defRPr sz="1800" b="1" i="0">
                <a:solidFill>
                  <a:schemeClr val="bg1"/>
                </a:solidFill>
                <a:latin typeface="Calibri" panose="020F0502020204030204"/>
                <a:cs typeface="Calibri" panose="020F0502020204030204"/>
              </a:defRPr>
            </a:lvl1pPr>
          </a:lstStyle>
          <a:p>
            <a:pPr marL="83185">
              <a:lnSpc>
                <a:spcPct val="100000"/>
              </a:lnSpc>
            </a:pPr>
            <a:fld id="{81D60167-4931-47E6-BA6A-407CBD079E47}" type="slidenum">
              <a:rPr spc="-5" dirty="0"/>
              <a:t>‹#›</a:t>
            </a:fld>
            <a:endParaRPr spc="-5"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83463" y="4894078"/>
            <a:ext cx="954087" cy="164299"/>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24662" y="0"/>
            <a:ext cx="9119337" cy="5143499"/>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400" b="1" i="0">
                <a:solidFill>
                  <a:schemeClr val="tx1"/>
                </a:solidFill>
                <a:latin typeface="微软雅黑" panose="020B0503020204020204" charset="-122"/>
                <a:cs typeface="微软雅黑" panose="020B0503020204020204" charset="-122"/>
              </a:defRPr>
            </a:lvl1pPr>
          </a:lstStyle>
          <a:p>
            <a:endParaRPr/>
          </a:p>
        </p:txBody>
      </p:sp>
      <p:sp>
        <p:nvSpPr>
          <p:cNvPr id="3" name="Holder 3"/>
          <p:cNvSpPr>
            <a:spLocks noGrp="1"/>
          </p:cNvSpPr>
          <p:nvPr>
            <p:ph type="ftr" sz="quarter" idx="5"/>
          </p:nvPr>
        </p:nvSpPr>
        <p:spPr/>
        <p:txBody>
          <a:bodyPr lIns="0" tIns="0" rIns="0" bIns="0"/>
          <a:lstStyle>
            <a:lvl1pPr>
              <a:defRPr sz="1200" b="1" i="0">
                <a:solidFill>
                  <a:schemeClr val="tx1"/>
                </a:solidFill>
                <a:latin typeface="宋体" panose="02010600030101010101" pitchFamily="2" charset="-122"/>
                <a:cs typeface="宋体" panose="02010600030101010101" pitchFamily="2" charset="-122"/>
              </a:defRPr>
            </a:lvl1pPr>
          </a:lstStyle>
          <a:p>
            <a:pPr marL="12700">
              <a:lnSpc>
                <a:spcPts val="1430"/>
              </a:lnSpc>
              <a:tabLst>
                <a:tab pos="303530" algn="l"/>
                <a:tab pos="1824355" algn="l"/>
                <a:tab pos="2117090" algn="l"/>
                <a:tab pos="2409825" algn="l"/>
                <a:tab pos="2700655" algn="l"/>
                <a:tab pos="2993390" algn="l"/>
                <a:tab pos="3286125" algn="l"/>
              </a:tabLst>
            </a:pPr>
            <a:r>
              <a:rPr spc="-5" dirty="0"/>
              <a:t>中	韩</a:t>
            </a:r>
            <a:r>
              <a:rPr spc="-55" dirty="0"/>
              <a:t> </a:t>
            </a:r>
            <a:r>
              <a:rPr spc="0" dirty="0"/>
              <a:t>（</a:t>
            </a:r>
            <a:r>
              <a:rPr spc="-5" dirty="0"/>
              <a:t>武</a:t>
            </a:r>
            <a:r>
              <a:rPr spc="-65" dirty="0"/>
              <a:t> </a:t>
            </a:r>
            <a:r>
              <a:rPr spc="0" dirty="0"/>
              <a:t>汉</a:t>
            </a:r>
            <a:r>
              <a:rPr spc="-5" dirty="0"/>
              <a:t>）</a:t>
            </a:r>
            <a:r>
              <a:rPr spc="-65" dirty="0"/>
              <a:t> </a:t>
            </a:r>
            <a:r>
              <a:rPr spc="-5" dirty="0"/>
              <a:t>石</a:t>
            </a:r>
            <a:r>
              <a:rPr spc="225" dirty="0"/>
              <a:t> </a:t>
            </a:r>
            <a:r>
              <a:rPr spc="-5" dirty="0"/>
              <a:t>油</a:t>
            </a:r>
            <a:r>
              <a:rPr dirty="0"/>
              <a:t>	</a:t>
            </a:r>
            <a:r>
              <a:rPr spc="-5" dirty="0"/>
              <a:t>化</a:t>
            </a:r>
            <a:r>
              <a:rPr dirty="0"/>
              <a:t>	</a:t>
            </a:r>
            <a:r>
              <a:rPr spc="-5" dirty="0"/>
              <a:t>工</a:t>
            </a:r>
            <a:r>
              <a:rPr dirty="0"/>
              <a:t>	</a:t>
            </a:r>
            <a:r>
              <a:rPr spc="-5" dirty="0"/>
              <a:t>有</a:t>
            </a:r>
            <a:r>
              <a:rPr dirty="0"/>
              <a:t>	</a:t>
            </a:r>
            <a:r>
              <a:rPr spc="-5" dirty="0"/>
              <a:t>限</a:t>
            </a:r>
            <a:r>
              <a:rPr dirty="0"/>
              <a:t>	</a:t>
            </a:r>
            <a:r>
              <a:rPr spc="-5" dirty="0"/>
              <a:t>公</a:t>
            </a:r>
            <a:r>
              <a:rPr dirty="0"/>
              <a:t>	</a:t>
            </a:r>
            <a:r>
              <a:rPr spc="-5" dirty="0"/>
              <a:t>司</a:t>
            </a:r>
          </a:p>
          <a:p>
            <a:pPr marL="12700">
              <a:lnSpc>
                <a:spcPts val="1430"/>
              </a:lnSpc>
            </a:pPr>
            <a:r>
              <a:rPr spc="-5" dirty="0">
                <a:latin typeface="Calibri" panose="020F0502020204030204"/>
                <a:cs typeface="Calibri" panose="020F0502020204030204"/>
              </a:rPr>
              <a:t>Sino</a:t>
            </a:r>
            <a:r>
              <a:rPr dirty="0">
                <a:latin typeface="Calibri" panose="020F0502020204030204"/>
                <a:cs typeface="Calibri" panose="020F0502020204030204"/>
              </a:rPr>
              <a:t>p</a:t>
            </a:r>
            <a:r>
              <a:rPr spc="-5" dirty="0">
                <a:latin typeface="Calibri" panose="020F0502020204030204"/>
                <a:cs typeface="Calibri" panose="020F0502020204030204"/>
              </a:rPr>
              <a:t>e</a:t>
            </a:r>
            <a:r>
              <a:rPr dirty="0">
                <a:latin typeface="Calibri" panose="020F0502020204030204"/>
                <a:cs typeface="Calibri" panose="020F0502020204030204"/>
              </a:rPr>
              <a:t>c-</a:t>
            </a:r>
            <a:r>
              <a:rPr spc="-5" dirty="0">
                <a:latin typeface="Calibri" panose="020F0502020204030204"/>
                <a:cs typeface="Calibri" panose="020F0502020204030204"/>
              </a:rPr>
              <a:t>SK</a:t>
            </a:r>
            <a:r>
              <a:rPr spc="-10" dirty="0">
                <a:latin typeface="Calibri" panose="020F0502020204030204"/>
                <a:cs typeface="Calibri" panose="020F0502020204030204"/>
              </a:rPr>
              <a:t> </a:t>
            </a:r>
            <a:r>
              <a:rPr dirty="0">
                <a:latin typeface="Calibri" panose="020F0502020204030204"/>
                <a:cs typeface="Calibri" panose="020F0502020204030204"/>
              </a:rPr>
              <a:t>(</a:t>
            </a:r>
            <a:r>
              <a:rPr spc="-40" dirty="0">
                <a:latin typeface="Calibri" panose="020F0502020204030204"/>
                <a:cs typeface="Calibri" panose="020F0502020204030204"/>
              </a:rPr>
              <a:t>W</a:t>
            </a:r>
            <a:r>
              <a:rPr spc="-5" dirty="0">
                <a:latin typeface="Calibri" panose="020F0502020204030204"/>
                <a:cs typeface="Calibri" panose="020F0502020204030204"/>
              </a:rPr>
              <a:t>uh</a:t>
            </a:r>
            <a:r>
              <a:rPr spc="-10" dirty="0">
                <a:latin typeface="Calibri" panose="020F0502020204030204"/>
                <a:cs typeface="Calibri" panose="020F0502020204030204"/>
              </a:rPr>
              <a:t>a</a:t>
            </a:r>
            <a:r>
              <a:rPr spc="-5" dirty="0">
                <a:latin typeface="Calibri" panose="020F0502020204030204"/>
                <a:cs typeface="Calibri" panose="020F0502020204030204"/>
              </a:rPr>
              <a:t>n)</a:t>
            </a:r>
            <a:r>
              <a:rPr spc="10" dirty="0">
                <a:latin typeface="Calibri" panose="020F0502020204030204"/>
                <a:cs typeface="Calibri" panose="020F0502020204030204"/>
              </a:rPr>
              <a:t> </a:t>
            </a:r>
            <a:r>
              <a:rPr spc="-30" dirty="0">
                <a:latin typeface="Calibri" panose="020F0502020204030204"/>
                <a:cs typeface="Calibri" panose="020F0502020204030204"/>
              </a:rPr>
              <a:t>P</a:t>
            </a:r>
            <a:r>
              <a:rPr spc="-20" dirty="0">
                <a:latin typeface="Calibri" panose="020F0502020204030204"/>
                <a:cs typeface="Calibri" panose="020F0502020204030204"/>
              </a:rPr>
              <a:t>e</a:t>
            </a:r>
            <a:r>
              <a:rPr dirty="0">
                <a:latin typeface="Calibri" panose="020F0502020204030204"/>
                <a:cs typeface="Calibri" panose="020F0502020204030204"/>
              </a:rPr>
              <a:t>troch</a:t>
            </a:r>
            <a:r>
              <a:rPr spc="-5" dirty="0">
                <a:latin typeface="Calibri" panose="020F0502020204030204"/>
                <a:cs typeface="Calibri" panose="020F0502020204030204"/>
              </a:rPr>
              <a:t>emi</a:t>
            </a:r>
            <a:r>
              <a:rPr spc="-15" dirty="0">
                <a:latin typeface="Calibri" panose="020F0502020204030204"/>
                <a:cs typeface="Calibri" panose="020F0502020204030204"/>
              </a:rPr>
              <a:t>c</a:t>
            </a:r>
            <a:r>
              <a:rPr spc="-10" dirty="0">
                <a:latin typeface="Calibri" panose="020F0502020204030204"/>
                <a:cs typeface="Calibri" panose="020F0502020204030204"/>
              </a:rPr>
              <a:t>a</a:t>
            </a:r>
            <a:r>
              <a:rPr spc="-5" dirty="0">
                <a:latin typeface="Calibri" panose="020F0502020204030204"/>
                <a:cs typeface="Calibri" panose="020F0502020204030204"/>
              </a:rPr>
              <a:t>l C</a:t>
            </a:r>
            <a:r>
              <a:rPr dirty="0">
                <a:latin typeface="Calibri" panose="020F0502020204030204"/>
                <a:cs typeface="Calibri" panose="020F0502020204030204"/>
              </a:rPr>
              <a:t>o</a:t>
            </a:r>
            <a:r>
              <a:rPr spc="-5" dirty="0">
                <a:latin typeface="Calibri" panose="020F0502020204030204"/>
                <a:cs typeface="Calibri" panose="020F0502020204030204"/>
              </a:rPr>
              <a:t>mp</a:t>
            </a:r>
            <a:r>
              <a:rPr spc="-10" dirty="0">
                <a:latin typeface="Calibri" panose="020F0502020204030204"/>
                <a:cs typeface="Calibri" panose="020F0502020204030204"/>
              </a:rPr>
              <a:t>a</a:t>
            </a:r>
            <a:r>
              <a:rPr spc="-25" dirty="0">
                <a:latin typeface="Calibri" panose="020F0502020204030204"/>
                <a:cs typeface="Calibri" panose="020F0502020204030204"/>
              </a:rPr>
              <a:t>n</a:t>
            </a:r>
            <a:r>
              <a:rPr spc="-5" dirty="0">
                <a:latin typeface="Calibri" panose="020F0502020204030204"/>
                <a:cs typeface="Calibri" panose="020F0502020204030204"/>
              </a:rPr>
              <a:t>y</a:t>
            </a:r>
            <a:r>
              <a:rPr spc="10" dirty="0">
                <a:latin typeface="Calibri" panose="020F0502020204030204"/>
                <a:cs typeface="Calibri" panose="020F0502020204030204"/>
              </a:rPr>
              <a:t> </a:t>
            </a:r>
            <a:r>
              <a:rPr spc="-10" dirty="0">
                <a:latin typeface="Calibri" panose="020F0502020204030204"/>
                <a:cs typeface="Calibri" panose="020F0502020204030204"/>
              </a:rPr>
              <a:t>L</a:t>
            </a:r>
            <a:r>
              <a:rPr spc="-5" dirty="0">
                <a:latin typeface="Calibri" panose="020F0502020204030204"/>
                <a:cs typeface="Calibri" panose="020F0502020204030204"/>
              </a:rPr>
              <a:t>imi</a:t>
            </a:r>
            <a:r>
              <a:rPr spc="-15" dirty="0">
                <a:latin typeface="Calibri" panose="020F0502020204030204"/>
                <a:cs typeface="Calibri" panose="020F0502020204030204"/>
              </a:rPr>
              <a:t>t</a:t>
            </a:r>
            <a:r>
              <a:rPr spc="-5" dirty="0">
                <a:latin typeface="Calibri" panose="020F0502020204030204"/>
                <a:cs typeface="Calibri" panose="020F0502020204030204"/>
              </a:rPr>
              <a:t>ed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4/23/2022</a:t>
            </a:fld>
            <a:endParaRPr lang="en-US"/>
          </a:p>
        </p:txBody>
      </p:sp>
      <p:sp>
        <p:nvSpPr>
          <p:cNvPr id="5" name="Holder 5"/>
          <p:cNvSpPr>
            <a:spLocks noGrp="1"/>
          </p:cNvSpPr>
          <p:nvPr>
            <p:ph type="sldNum" sz="quarter" idx="7"/>
          </p:nvPr>
        </p:nvSpPr>
        <p:spPr/>
        <p:txBody>
          <a:bodyPr lIns="0" tIns="0" rIns="0" bIns="0"/>
          <a:lstStyle>
            <a:lvl1pPr>
              <a:defRPr sz="1800" b="1" i="0">
                <a:solidFill>
                  <a:schemeClr val="bg1"/>
                </a:solidFill>
                <a:latin typeface="Calibri" panose="020F0502020204030204"/>
                <a:cs typeface="Calibri" panose="020F0502020204030204"/>
              </a:defRPr>
            </a:lvl1pPr>
          </a:lstStyle>
          <a:p>
            <a:pPr marL="83185">
              <a:lnSpc>
                <a:spcPct val="100000"/>
              </a:lnSpc>
            </a:pPr>
            <a:fld id="{81D60167-4931-47E6-BA6A-407CBD079E47}" type="slidenum">
              <a:rPr spc="-5" dirty="0"/>
              <a:t>‹#›</a:t>
            </a:fld>
            <a:endParaRPr spc="-5"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tx1"/>
                </a:solidFill>
                <a:latin typeface="宋体" panose="02010600030101010101" pitchFamily="2" charset="-122"/>
                <a:cs typeface="宋体" panose="02010600030101010101" pitchFamily="2" charset="-122"/>
              </a:defRPr>
            </a:lvl1pPr>
          </a:lstStyle>
          <a:p>
            <a:pPr marL="12700">
              <a:lnSpc>
                <a:spcPts val="1430"/>
              </a:lnSpc>
              <a:tabLst>
                <a:tab pos="303530" algn="l"/>
                <a:tab pos="1824355" algn="l"/>
                <a:tab pos="2117090" algn="l"/>
                <a:tab pos="2409825" algn="l"/>
                <a:tab pos="2700655" algn="l"/>
                <a:tab pos="2993390" algn="l"/>
                <a:tab pos="3286125" algn="l"/>
              </a:tabLst>
            </a:pPr>
            <a:r>
              <a:rPr spc="-5" dirty="0"/>
              <a:t>中	韩</a:t>
            </a:r>
            <a:r>
              <a:rPr spc="-55" dirty="0"/>
              <a:t> </a:t>
            </a:r>
            <a:r>
              <a:rPr spc="0" dirty="0"/>
              <a:t>（</a:t>
            </a:r>
            <a:r>
              <a:rPr spc="-5" dirty="0"/>
              <a:t>武</a:t>
            </a:r>
            <a:r>
              <a:rPr spc="-65" dirty="0"/>
              <a:t> </a:t>
            </a:r>
            <a:r>
              <a:rPr spc="0" dirty="0"/>
              <a:t>汉</a:t>
            </a:r>
            <a:r>
              <a:rPr spc="-5" dirty="0"/>
              <a:t>）</a:t>
            </a:r>
            <a:r>
              <a:rPr spc="-65" dirty="0"/>
              <a:t> </a:t>
            </a:r>
            <a:r>
              <a:rPr spc="-5" dirty="0"/>
              <a:t>石</a:t>
            </a:r>
            <a:r>
              <a:rPr spc="225" dirty="0"/>
              <a:t> </a:t>
            </a:r>
            <a:r>
              <a:rPr spc="-5" dirty="0"/>
              <a:t>油</a:t>
            </a:r>
            <a:r>
              <a:rPr dirty="0"/>
              <a:t>	</a:t>
            </a:r>
            <a:r>
              <a:rPr spc="-5" dirty="0"/>
              <a:t>化</a:t>
            </a:r>
            <a:r>
              <a:rPr dirty="0"/>
              <a:t>	</a:t>
            </a:r>
            <a:r>
              <a:rPr spc="-5" dirty="0"/>
              <a:t>工</a:t>
            </a:r>
            <a:r>
              <a:rPr dirty="0"/>
              <a:t>	</a:t>
            </a:r>
            <a:r>
              <a:rPr spc="-5" dirty="0"/>
              <a:t>有</a:t>
            </a:r>
            <a:r>
              <a:rPr dirty="0"/>
              <a:t>	</a:t>
            </a:r>
            <a:r>
              <a:rPr spc="-5" dirty="0"/>
              <a:t>限</a:t>
            </a:r>
            <a:r>
              <a:rPr dirty="0"/>
              <a:t>	</a:t>
            </a:r>
            <a:r>
              <a:rPr spc="-5" dirty="0"/>
              <a:t>公</a:t>
            </a:r>
            <a:r>
              <a:rPr dirty="0"/>
              <a:t>	</a:t>
            </a:r>
            <a:r>
              <a:rPr spc="-5" dirty="0"/>
              <a:t>司</a:t>
            </a:r>
          </a:p>
          <a:p>
            <a:pPr marL="12700">
              <a:lnSpc>
                <a:spcPts val="1430"/>
              </a:lnSpc>
            </a:pPr>
            <a:r>
              <a:rPr spc="-5" dirty="0">
                <a:latin typeface="Calibri" panose="020F0502020204030204"/>
                <a:cs typeface="Calibri" panose="020F0502020204030204"/>
              </a:rPr>
              <a:t>Sino</a:t>
            </a:r>
            <a:r>
              <a:rPr dirty="0">
                <a:latin typeface="Calibri" panose="020F0502020204030204"/>
                <a:cs typeface="Calibri" panose="020F0502020204030204"/>
              </a:rPr>
              <a:t>p</a:t>
            </a:r>
            <a:r>
              <a:rPr spc="-5" dirty="0">
                <a:latin typeface="Calibri" panose="020F0502020204030204"/>
                <a:cs typeface="Calibri" panose="020F0502020204030204"/>
              </a:rPr>
              <a:t>e</a:t>
            </a:r>
            <a:r>
              <a:rPr dirty="0">
                <a:latin typeface="Calibri" panose="020F0502020204030204"/>
                <a:cs typeface="Calibri" panose="020F0502020204030204"/>
              </a:rPr>
              <a:t>c-</a:t>
            </a:r>
            <a:r>
              <a:rPr spc="-5" dirty="0">
                <a:latin typeface="Calibri" panose="020F0502020204030204"/>
                <a:cs typeface="Calibri" panose="020F0502020204030204"/>
              </a:rPr>
              <a:t>SK</a:t>
            </a:r>
            <a:r>
              <a:rPr spc="-10" dirty="0">
                <a:latin typeface="Calibri" panose="020F0502020204030204"/>
                <a:cs typeface="Calibri" panose="020F0502020204030204"/>
              </a:rPr>
              <a:t> </a:t>
            </a:r>
            <a:r>
              <a:rPr dirty="0">
                <a:latin typeface="Calibri" panose="020F0502020204030204"/>
                <a:cs typeface="Calibri" panose="020F0502020204030204"/>
              </a:rPr>
              <a:t>(</a:t>
            </a:r>
            <a:r>
              <a:rPr spc="-40" dirty="0">
                <a:latin typeface="Calibri" panose="020F0502020204030204"/>
                <a:cs typeface="Calibri" panose="020F0502020204030204"/>
              </a:rPr>
              <a:t>W</a:t>
            </a:r>
            <a:r>
              <a:rPr spc="-5" dirty="0">
                <a:latin typeface="Calibri" panose="020F0502020204030204"/>
                <a:cs typeface="Calibri" panose="020F0502020204030204"/>
              </a:rPr>
              <a:t>uh</a:t>
            </a:r>
            <a:r>
              <a:rPr spc="-10" dirty="0">
                <a:latin typeface="Calibri" panose="020F0502020204030204"/>
                <a:cs typeface="Calibri" panose="020F0502020204030204"/>
              </a:rPr>
              <a:t>a</a:t>
            </a:r>
            <a:r>
              <a:rPr spc="-5" dirty="0">
                <a:latin typeface="Calibri" panose="020F0502020204030204"/>
                <a:cs typeface="Calibri" panose="020F0502020204030204"/>
              </a:rPr>
              <a:t>n)</a:t>
            </a:r>
            <a:r>
              <a:rPr spc="10" dirty="0">
                <a:latin typeface="Calibri" panose="020F0502020204030204"/>
                <a:cs typeface="Calibri" panose="020F0502020204030204"/>
              </a:rPr>
              <a:t> </a:t>
            </a:r>
            <a:r>
              <a:rPr spc="-30" dirty="0">
                <a:latin typeface="Calibri" panose="020F0502020204030204"/>
                <a:cs typeface="Calibri" panose="020F0502020204030204"/>
              </a:rPr>
              <a:t>P</a:t>
            </a:r>
            <a:r>
              <a:rPr spc="-20" dirty="0">
                <a:latin typeface="Calibri" panose="020F0502020204030204"/>
                <a:cs typeface="Calibri" panose="020F0502020204030204"/>
              </a:rPr>
              <a:t>e</a:t>
            </a:r>
            <a:r>
              <a:rPr dirty="0">
                <a:latin typeface="Calibri" panose="020F0502020204030204"/>
                <a:cs typeface="Calibri" panose="020F0502020204030204"/>
              </a:rPr>
              <a:t>troch</a:t>
            </a:r>
            <a:r>
              <a:rPr spc="-5" dirty="0">
                <a:latin typeface="Calibri" panose="020F0502020204030204"/>
                <a:cs typeface="Calibri" panose="020F0502020204030204"/>
              </a:rPr>
              <a:t>emi</a:t>
            </a:r>
            <a:r>
              <a:rPr spc="-15" dirty="0">
                <a:latin typeface="Calibri" panose="020F0502020204030204"/>
                <a:cs typeface="Calibri" panose="020F0502020204030204"/>
              </a:rPr>
              <a:t>c</a:t>
            </a:r>
            <a:r>
              <a:rPr spc="-10" dirty="0">
                <a:latin typeface="Calibri" panose="020F0502020204030204"/>
                <a:cs typeface="Calibri" panose="020F0502020204030204"/>
              </a:rPr>
              <a:t>a</a:t>
            </a:r>
            <a:r>
              <a:rPr spc="-5" dirty="0">
                <a:latin typeface="Calibri" panose="020F0502020204030204"/>
                <a:cs typeface="Calibri" panose="020F0502020204030204"/>
              </a:rPr>
              <a:t>l C</a:t>
            </a:r>
            <a:r>
              <a:rPr dirty="0">
                <a:latin typeface="Calibri" panose="020F0502020204030204"/>
                <a:cs typeface="Calibri" panose="020F0502020204030204"/>
              </a:rPr>
              <a:t>o</a:t>
            </a:r>
            <a:r>
              <a:rPr spc="-5" dirty="0">
                <a:latin typeface="Calibri" panose="020F0502020204030204"/>
                <a:cs typeface="Calibri" panose="020F0502020204030204"/>
              </a:rPr>
              <a:t>mp</a:t>
            </a:r>
            <a:r>
              <a:rPr spc="-10" dirty="0">
                <a:latin typeface="Calibri" panose="020F0502020204030204"/>
                <a:cs typeface="Calibri" panose="020F0502020204030204"/>
              </a:rPr>
              <a:t>a</a:t>
            </a:r>
            <a:r>
              <a:rPr spc="-25" dirty="0">
                <a:latin typeface="Calibri" panose="020F0502020204030204"/>
                <a:cs typeface="Calibri" panose="020F0502020204030204"/>
              </a:rPr>
              <a:t>n</a:t>
            </a:r>
            <a:r>
              <a:rPr spc="-5" dirty="0">
                <a:latin typeface="Calibri" panose="020F0502020204030204"/>
                <a:cs typeface="Calibri" panose="020F0502020204030204"/>
              </a:rPr>
              <a:t>y</a:t>
            </a:r>
            <a:r>
              <a:rPr spc="10" dirty="0">
                <a:latin typeface="Calibri" panose="020F0502020204030204"/>
                <a:cs typeface="Calibri" panose="020F0502020204030204"/>
              </a:rPr>
              <a:t> </a:t>
            </a:r>
            <a:r>
              <a:rPr spc="-10" dirty="0">
                <a:latin typeface="Calibri" panose="020F0502020204030204"/>
                <a:cs typeface="Calibri" panose="020F0502020204030204"/>
              </a:rPr>
              <a:t>L</a:t>
            </a:r>
            <a:r>
              <a:rPr spc="-5" dirty="0">
                <a:latin typeface="Calibri" panose="020F0502020204030204"/>
                <a:cs typeface="Calibri" panose="020F0502020204030204"/>
              </a:rPr>
              <a:t>imi</a:t>
            </a:r>
            <a:r>
              <a:rPr spc="-15" dirty="0">
                <a:latin typeface="Calibri" panose="020F0502020204030204"/>
                <a:cs typeface="Calibri" panose="020F0502020204030204"/>
              </a:rPr>
              <a:t>t</a:t>
            </a:r>
            <a:r>
              <a:rPr spc="-5" dirty="0">
                <a:latin typeface="Calibri" panose="020F0502020204030204"/>
                <a:cs typeface="Calibri" panose="020F0502020204030204"/>
              </a:rPr>
              <a:t>ed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4/23/2022</a:t>
            </a:fld>
            <a:endParaRPr lang="en-US"/>
          </a:p>
        </p:txBody>
      </p:sp>
      <p:sp>
        <p:nvSpPr>
          <p:cNvPr id="4" name="Holder 4"/>
          <p:cNvSpPr>
            <a:spLocks noGrp="1"/>
          </p:cNvSpPr>
          <p:nvPr>
            <p:ph type="sldNum" sz="quarter" idx="7"/>
          </p:nvPr>
        </p:nvSpPr>
        <p:spPr/>
        <p:txBody>
          <a:bodyPr lIns="0" tIns="0" rIns="0" bIns="0"/>
          <a:lstStyle>
            <a:lvl1pPr>
              <a:defRPr sz="1800" b="1" i="0">
                <a:solidFill>
                  <a:schemeClr val="bg1"/>
                </a:solidFill>
                <a:latin typeface="Calibri" panose="020F0502020204030204"/>
                <a:cs typeface="Calibri" panose="020F0502020204030204"/>
              </a:defRPr>
            </a:lvl1pPr>
          </a:lstStyle>
          <a:p>
            <a:pPr marL="83185">
              <a:lnSpc>
                <a:spcPct val="100000"/>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5" name="图片 4" descr="PPT模板-16.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662" y="0"/>
            <a:ext cx="9119339" cy="51435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3" name="图片 2" descr="PPT模板-19.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22555" cy="5143500"/>
          </a:xfrm>
          <a:prstGeom prst="rect">
            <a:avLst/>
          </a:prstGeom>
        </p:spPr>
      </p:pic>
      <p:sp>
        <p:nvSpPr>
          <p:cNvPr id="4" name="日期占位符 3"/>
          <p:cNvSpPr>
            <a:spLocks noGrp="1"/>
          </p:cNvSpPr>
          <p:nvPr>
            <p:ph type="dt" sz="half" idx="10"/>
          </p:nvPr>
        </p:nvSpPr>
        <p:spPr>
          <a:xfrm>
            <a:off x="5652150" y="4408005"/>
            <a:ext cx="2133600" cy="273844"/>
          </a:xfrm>
        </p:spPr>
        <p:txBody>
          <a:bodyPr/>
          <a:lstStyle/>
          <a:p>
            <a:fld id="{D9DE98FE-917E-4DEF-80D6-9FEA7ECDC804}" type="datetime1">
              <a:rPr lang="zh-CN" altLang="en-US" smtClean="0"/>
              <a:t>2022/4/23</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31260" y="4763985"/>
            <a:ext cx="621390" cy="273844"/>
          </a:xfrm>
        </p:spPr>
        <p:txBody>
          <a:bodyPr/>
          <a:lstStyle>
            <a:lvl1pPr>
              <a:defRPr sz="2000">
                <a:solidFill>
                  <a:srgbClr val="CD0A20"/>
                </a:solidFill>
              </a:defRPr>
            </a:lvl1pPr>
          </a:lstStyle>
          <a:p>
            <a:fld id="{4F48B3E8-95D7-4EDB-B09B-1EE74EE19A10}" type="slidenum">
              <a:rPr lang="zh-CN" altLang="en-US" smtClean="0"/>
              <a:t>‹#›</a:t>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2" name="图片 1" descr="PPT模板-18.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662" y="6166"/>
            <a:ext cx="9119339" cy="51435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BEF0377-DF0E-47B3-BC56-4DB1329F8C98}" type="datetime1">
              <a:rPr lang="zh-CN" altLang="en-US" smtClean="0"/>
              <a:t>2022/4/23</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4F48B3E8-95D7-4EDB-B09B-1EE74EE19A10}"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648543F-0C60-44B3-A633-5E12F1A07340}" type="datetime1">
              <a:rPr lang="zh-CN" altLang="en-US" smtClean="0"/>
              <a:t>2022/4/23</a:t>
            </a:fld>
            <a:endParaRPr lang="zh-CN" altLang="en-US"/>
          </a:p>
        </p:txBody>
      </p:sp>
      <p:sp>
        <p:nvSpPr>
          <p:cNvPr id="8" name="页脚占位符 7"/>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9" name="灯片编号占位符 8"/>
          <p:cNvSpPr>
            <a:spLocks noGrp="1"/>
          </p:cNvSpPr>
          <p:nvPr>
            <p:ph type="sldNum" sz="quarter" idx="12"/>
          </p:nvPr>
        </p:nvSpPr>
        <p:spPr/>
        <p:txBody>
          <a:bodyPr/>
          <a:lstStyle/>
          <a:p>
            <a:fld id="{4F48B3E8-95D7-4EDB-B09B-1EE74EE19A10}"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F8744EB-236D-4CEC-8CCF-3647C654B7AC}" type="datetime1">
              <a:rPr lang="zh-CN" altLang="en-US" smtClean="0"/>
              <a:t>2022/4/23</a:t>
            </a:fld>
            <a:endParaRPr lang="zh-CN" altLang="en-US"/>
          </a:p>
        </p:txBody>
      </p:sp>
      <p:sp>
        <p:nvSpPr>
          <p:cNvPr id="4" name="页脚占位符 3"/>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5" name="灯片编号占位符 4"/>
          <p:cNvSpPr>
            <a:spLocks noGrp="1"/>
          </p:cNvSpPr>
          <p:nvPr>
            <p:ph type="sldNum" sz="quarter" idx="12"/>
          </p:nvPr>
        </p:nvSpPr>
        <p:spPr/>
        <p:txBody>
          <a:bodyPr/>
          <a:lstStyle/>
          <a:p>
            <a:fld id="{4F48B3E8-95D7-4EDB-B09B-1EE74EE19A1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1290B4D-FE33-4152-89F8-10EE53250383}" type="datetime1">
              <a:rPr lang="zh-CN" altLang="en-US" smtClean="0"/>
              <a:t>2022/4/23</a:t>
            </a:fld>
            <a:endParaRPr lang="zh-CN" altLang="en-US"/>
          </a:p>
        </p:txBody>
      </p:sp>
      <p:sp>
        <p:nvSpPr>
          <p:cNvPr id="3" name="页脚占位符 2"/>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4" name="灯片编号占位符 3"/>
          <p:cNvSpPr>
            <a:spLocks noGrp="1"/>
          </p:cNvSpPr>
          <p:nvPr>
            <p:ph type="sldNum" sz="quarter" idx="12"/>
          </p:nvPr>
        </p:nvSpPr>
        <p:spPr/>
        <p:txBody>
          <a:bodyPr/>
          <a:lstStyle/>
          <a:p>
            <a:fld id="{4F48B3E8-95D7-4EDB-B09B-1EE74EE19A10}"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F7BB0E-5E8A-458E-9D67-07E799021852}" type="datetime1">
              <a:rPr lang="zh-CN" altLang="en-US" smtClean="0"/>
              <a:t>2022/4/23</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4F48B3E8-95D7-4EDB-B09B-1EE74EE19A10}"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6.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5076070" y="4840065"/>
            <a:ext cx="2133600" cy="273844"/>
          </a:xfrm>
          <a:prstGeom prst="rect">
            <a:avLst/>
          </a:prstGeom>
        </p:spPr>
        <p:txBody>
          <a:bodyPr vert="horz" lIns="91440" tIns="45720" rIns="91440" bIns="45720" rtlCol="0" anchor="ctr"/>
          <a:lstStyle>
            <a:lvl1pPr algn="r">
              <a:defRPr sz="1200">
                <a:solidFill>
                  <a:schemeClr val="bg1"/>
                </a:solidFill>
              </a:defRPr>
            </a:lvl1pPr>
          </a:lstStyle>
          <a:p>
            <a:fld id="{AD46877C-BA73-4E2D-8C19-0AE6B66CA9A5}" type="datetime1">
              <a:rPr lang="zh-CN" altLang="en-US" smtClean="0"/>
              <a:t>2022/4/23</a:t>
            </a:fld>
            <a:endParaRPr lang="zh-CN" altLang="en-US" dirty="0"/>
          </a:p>
        </p:txBody>
      </p:sp>
      <p:sp>
        <p:nvSpPr>
          <p:cNvPr id="6" name="灯片编号占位符 5"/>
          <p:cNvSpPr>
            <a:spLocks noGrp="1"/>
          </p:cNvSpPr>
          <p:nvPr>
            <p:ph type="sldNum" sz="quarter" idx="4"/>
          </p:nvPr>
        </p:nvSpPr>
        <p:spPr>
          <a:xfrm>
            <a:off x="7911160" y="4840065"/>
            <a:ext cx="621390" cy="273844"/>
          </a:xfrm>
          <a:prstGeom prst="rect">
            <a:avLst/>
          </a:prstGeom>
        </p:spPr>
        <p:txBody>
          <a:bodyPr vert="horz" lIns="91440" tIns="45720" rIns="91440" bIns="45720" rtlCol="0" anchor="ctr"/>
          <a:lstStyle>
            <a:lvl1pPr algn="l">
              <a:defRPr sz="1200">
                <a:solidFill>
                  <a:schemeClr val="bg1"/>
                </a:solidFill>
              </a:defRPr>
            </a:lvl1pPr>
          </a:lstStyle>
          <a:p>
            <a:fld id="{4F48B3E8-95D7-4EDB-B09B-1EE74EE19A10}" type="slidenum">
              <a:rPr lang="zh-CN" altLang="en-US" smtClean="0"/>
              <a:t>‹#›</a:t>
            </a:fld>
            <a:r>
              <a:rPr lang="en-US" altLang="zh-CN" dirty="0"/>
              <a:t>5</a:t>
            </a:r>
            <a:endParaRPr lang="zh-CN" altLang="en-US" dirty="0"/>
          </a:p>
        </p:txBody>
      </p:sp>
      <p:pic>
        <p:nvPicPr>
          <p:cNvPr id="8" name="Picture 3" descr="C:\Users\wumin\Desktop\++4.png"/>
          <p:cNvPicPr>
            <a:picLocks noChangeAspect="1" noChangeArrowheads="1"/>
          </p:cNvPicPr>
          <p:nvPr userDrawn="1"/>
        </p:nvPicPr>
        <p:blipFill>
          <a:blip r:embed="rId14" cstate="print"/>
          <a:srcRect/>
          <a:stretch>
            <a:fillRect/>
          </a:stretch>
        </p:blipFill>
        <p:spPr bwMode="auto">
          <a:xfrm>
            <a:off x="683461" y="4894073"/>
            <a:ext cx="954087" cy="164306"/>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83463" y="4894078"/>
            <a:ext cx="954087" cy="164299"/>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556639" y="462904"/>
            <a:ext cx="6030721" cy="330200"/>
          </a:xfrm>
          <a:prstGeom prst="rect">
            <a:avLst/>
          </a:prstGeom>
        </p:spPr>
        <p:txBody>
          <a:bodyPr wrap="square" lIns="0" tIns="0" rIns="0" bIns="0">
            <a:spAutoFit/>
          </a:bodyPr>
          <a:lstStyle>
            <a:lvl1pPr>
              <a:defRPr sz="2400" b="1" i="0">
                <a:solidFill>
                  <a:schemeClr val="tx1"/>
                </a:solidFill>
                <a:latin typeface="微软雅黑" panose="020B0503020204020204" charset="-122"/>
                <a:cs typeface="微软雅黑" panose="020B0503020204020204" charset="-122"/>
              </a:defRPr>
            </a:lvl1pPr>
          </a:lstStyle>
          <a:p>
            <a:endParaRPr/>
          </a:p>
        </p:txBody>
      </p:sp>
      <p:sp>
        <p:nvSpPr>
          <p:cNvPr id="3" name="Holder 3"/>
          <p:cNvSpPr>
            <a:spLocks noGrp="1"/>
          </p:cNvSpPr>
          <p:nvPr>
            <p:ph type="body" idx="1"/>
          </p:nvPr>
        </p:nvSpPr>
        <p:spPr>
          <a:xfrm>
            <a:off x="509473" y="971930"/>
            <a:ext cx="8125053" cy="3056890"/>
          </a:xfrm>
          <a:prstGeom prst="rect">
            <a:avLst/>
          </a:prstGeom>
        </p:spPr>
        <p:txBody>
          <a:bodyPr wrap="square" lIns="0" tIns="0" rIns="0" bIns="0">
            <a:spAutoFit/>
          </a:bodyPr>
          <a:lstStyle>
            <a:lvl1pPr>
              <a:defRPr sz="4000" b="1" i="0">
                <a:solidFill>
                  <a:schemeClr val="tx1"/>
                </a:solidFill>
                <a:latin typeface="黑体" panose="02010609060101010101" charset="-122"/>
                <a:cs typeface="黑体" panose="02010609060101010101" charset="-122"/>
              </a:defRPr>
            </a:lvl1pPr>
          </a:lstStyle>
          <a:p>
            <a:endParaRPr/>
          </a:p>
        </p:txBody>
      </p:sp>
      <p:sp>
        <p:nvSpPr>
          <p:cNvPr id="4" name="Holder 4"/>
          <p:cNvSpPr>
            <a:spLocks noGrp="1"/>
          </p:cNvSpPr>
          <p:nvPr>
            <p:ph type="ftr" sz="quarter" idx="5"/>
          </p:nvPr>
        </p:nvSpPr>
        <p:spPr>
          <a:xfrm>
            <a:off x="4540758" y="4665465"/>
            <a:ext cx="3451859" cy="374650"/>
          </a:xfrm>
          <a:prstGeom prst="rect">
            <a:avLst/>
          </a:prstGeom>
        </p:spPr>
        <p:txBody>
          <a:bodyPr wrap="square" lIns="0" tIns="0" rIns="0" bIns="0">
            <a:spAutoFit/>
          </a:bodyPr>
          <a:lstStyle>
            <a:lvl1pPr>
              <a:defRPr sz="1200" b="1" i="0">
                <a:solidFill>
                  <a:schemeClr val="tx1"/>
                </a:solidFill>
                <a:latin typeface="宋体" panose="02010600030101010101" pitchFamily="2" charset="-122"/>
                <a:cs typeface="宋体" panose="02010600030101010101" pitchFamily="2" charset="-122"/>
              </a:defRPr>
            </a:lvl1pPr>
          </a:lstStyle>
          <a:p>
            <a:pPr marL="12700">
              <a:lnSpc>
                <a:spcPts val="1430"/>
              </a:lnSpc>
              <a:tabLst>
                <a:tab pos="303530" algn="l"/>
                <a:tab pos="1824355" algn="l"/>
                <a:tab pos="2117090" algn="l"/>
                <a:tab pos="2409825" algn="l"/>
                <a:tab pos="2700655" algn="l"/>
                <a:tab pos="2993390" algn="l"/>
                <a:tab pos="3286125" algn="l"/>
              </a:tabLst>
            </a:pPr>
            <a:r>
              <a:rPr spc="-5" dirty="0"/>
              <a:t>中	韩</a:t>
            </a:r>
            <a:r>
              <a:rPr spc="-55" dirty="0"/>
              <a:t> </a:t>
            </a:r>
            <a:r>
              <a:rPr spc="0" dirty="0"/>
              <a:t>（</a:t>
            </a:r>
            <a:r>
              <a:rPr spc="-5" dirty="0"/>
              <a:t>武</a:t>
            </a:r>
            <a:r>
              <a:rPr spc="-65" dirty="0"/>
              <a:t> </a:t>
            </a:r>
            <a:r>
              <a:rPr spc="0" dirty="0"/>
              <a:t>汉</a:t>
            </a:r>
            <a:r>
              <a:rPr spc="-5" dirty="0"/>
              <a:t>）</a:t>
            </a:r>
            <a:r>
              <a:rPr spc="-65" dirty="0"/>
              <a:t> </a:t>
            </a:r>
            <a:r>
              <a:rPr spc="-5" dirty="0"/>
              <a:t>石</a:t>
            </a:r>
            <a:r>
              <a:rPr spc="225" dirty="0"/>
              <a:t> </a:t>
            </a:r>
            <a:r>
              <a:rPr spc="-5" dirty="0"/>
              <a:t>油</a:t>
            </a:r>
            <a:r>
              <a:rPr dirty="0"/>
              <a:t>	</a:t>
            </a:r>
            <a:r>
              <a:rPr spc="-5" dirty="0"/>
              <a:t>化</a:t>
            </a:r>
            <a:r>
              <a:rPr dirty="0"/>
              <a:t>	</a:t>
            </a:r>
            <a:r>
              <a:rPr spc="-5" dirty="0"/>
              <a:t>工</a:t>
            </a:r>
            <a:r>
              <a:rPr dirty="0"/>
              <a:t>	</a:t>
            </a:r>
            <a:r>
              <a:rPr spc="-5" dirty="0"/>
              <a:t>有</a:t>
            </a:r>
            <a:r>
              <a:rPr dirty="0"/>
              <a:t>	</a:t>
            </a:r>
            <a:r>
              <a:rPr spc="-5" dirty="0"/>
              <a:t>限</a:t>
            </a:r>
            <a:r>
              <a:rPr dirty="0"/>
              <a:t>	</a:t>
            </a:r>
            <a:r>
              <a:rPr spc="-5" dirty="0"/>
              <a:t>公</a:t>
            </a:r>
            <a:r>
              <a:rPr dirty="0"/>
              <a:t>	</a:t>
            </a:r>
            <a:r>
              <a:rPr spc="-5" dirty="0"/>
              <a:t>司</a:t>
            </a:r>
          </a:p>
          <a:p>
            <a:pPr marL="12700">
              <a:lnSpc>
                <a:spcPts val="1430"/>
              </a:lnSpc>
            </a:pPr>
            <a:r>
              <a:rPr spc="-5" dirty="0">
                <a:latin typeface="Calibri" panose="020F0502020204030204"/>
                <a:cs typeface="Calibri" panose="020F0502020204030204"/>
              </a:rPr>
              <a:t>Sino</a:t>
            </a:r>
            <a:r>
              <a:rPr dirty="0">
                <a:latin typeface="Calibri" panose="020F0502020204030204"/>
                <a:cs typeface="Calibri" panose="020F0502020204030204"/>
              </a:rPr>
              <a:t>p</a:t>
            </a:r>
            <a:r>
              <a:rPr spc="-5" dirty="0">
                <a:latin typeface="Calibri" panose="020F0502020204030204"/>
                <a:cs typeface="Calibri" panose="020F0502020204030204"/>
              </a:rPr>
              <a:t>e</a:t>
            </a:r>
            <a:r>
              <a:rPr dirty="0">
                <a:latin typeface="Calibri" panose="020F0502020204030204"/>
                <a:cs typeface="Calibri" panose="020F0502020204030204"/>
              </a:rPr>
              <a:t>c-</a:t>
            </a:r>
            <a:r>
              <a:rPr spc="-5" dirty="0">
                <a:latin typeface="Calibri" panose="020F0502020204030204"/>
                <a:cs typeface="Calibri" panose="020F0502020204030204"/>
              </a:rPr>
              <a:t>SK</a:t>
            </a:r>
            <a:r>
              <a:rPr spc="-10" dirty="0">
                <a:latin typeface="Calibri" panose="020F0502020204030204"/>
                <a:cs typeface="Calibri" panose="020F0502020204030204"/>
              </a:rPr>
              <a:t> </a:t>
            </a:r>
            <a:r>
              <a:rPr dirty="0">
                <a:latin typeface="Calibri" panose="020F0502020204030204"/>
                <a:cs typeface="Calibri" panose="020F0502020204030204"/>
              </a:rPr>
              <a:t>(</a:t>
            </a:r>
            <a:r>
              <a:rPr spc="-40" dirty="0">
                <a:latin typeface="Calibri" panose="020F0502020204030204"/>
                <a:cs typeface="Calibri" panose="020F0502020204030204"/>
              </a:rPr>
              <a:t>W</a:t>
            </a:r>
            <a:r>
              <a:rPr spc="-5" dirty="0">
                <a:latin typeface="Calibri" panose="020F0502020204030204"/>
                <a:cs typeface="Calibri" panose="020F0502020204030204"/>
              </a:rPr>
              <a:t>uh</a:t>
            </a:r>
            <a:r>
              <a:rPr spc="-10" dirty="0">
                <a:latin typeface="Calibri" panose="020F0502020204030204"/>
                <a:cs typeface="Calibri" panose="020F0502020204030204"/>
              </a:rPr>
              <a:t>a</a:t>
            </a:r>
            <a:r>
              <a:rPr spc="-5" dirty="0">
                <a:latin typeface="Calibri" panose="020F0502020204030204"/>
                <a:cs typeface="Calibri" panose="020F0502020204030204"/>
              </a:rPr>
              <a:t>n)</a:t>
            </a:r>
            <a:r>
              <a:rPr spc="10" dirty="0">
                <a:latin typeface="Calibri" panose="020F0502020204030204"/>
                <a:cs typeface="Calibri" panose="020F0502020204030204"/>
              </a:rPr>
              <a:t> </a:t>
            </a:r>
            <a:r>
              <a:rPr spc="-30" dirty="0">
                <a:latin typeface="Calibri" panose="020F0502020204030204"/>
                <a:cs typeface="Calibri" panose="020F0502020204030204"/>
              </a:rPr>
              <a:t>P</a:t>
            </a:r>
            <a:r>
              <a:rPr spc="-20" dirty="0">
                <a:latin typeface="Calibri" panose="020F0502020204030204"/>
                <a:cs typeface="Calibri" panose="020F0502020204030204"/>
              </a:rPr>
              <a:t>e</a:t>
            </a:r>
            <a:r>
              <a:rPr dirty="0">
                <a:latin typeface="Calibri" panose="020F0502020204030204"/>
                <a:cs typeface="Calibri" panose="020F0502020204030204"/>
              </a:rPr>
              <a:t>troch</a:t>
            </a:r>
            <a:r>
              <a:rPr spc="-5" dirty="0">
                <a:latin typeface="Calibri" panose="020F0502020204030204"/>
                <a:cs typeface="Calibri" panose="020F0502020204030204"/>
              </a:rPr>
              <a:t>emi</a:t>
            </a:r>
            <a:r>
              <a:rPr spc="-15" dirty="0">
                <a:latin typeface="Calibri" panose="020F0502020204030204"/>
                <a:cs typeface="Calibri" panose="020F0502020204030204"/>
              </a:rPr>
              <a:t>c</a:t>
            </a:r>
            <a:r>
              <a:rPr spc="-10" dirty="0">
                <a:latin typeface="Calibri" panose="020F0502020204030204"/>
                <a:cs typeface="Calibri" panose="020F0502020204030204"/>
              </a:rPr>
              <a:t>a</a:t>
            </a:r>
            <a:r>
              <a:rPr spc="-5" dirty="0">
                <a:latin typeface="Calibri" panose="020F0502020204030204"/>
                <a:cs typeface="Calibri" panose="020F0502020204030204"/>
              </a:rPr>
              <a:t>l C</a:t>
            </a:r>
            <a:r>
              <a:rPr dirty="0">
                <a:latin typeface="Calibri" panose="020F0502020204030204"/>
                <a:cs typeface="Calibri" panose="020F0502020204030204"/>
              </a:rPr>
              <a:t>o</a:t>
            </a:r>
            <a:r>
              <a:rPr spc="-5" dirty="0">
                <a:latin typeface="Calibri" panose="020F0502020204030204"/>
                <a:cs typeface="Calibri" panose="020F0502020204030204"/>
              </a:rPr>
              <a:t>mp</a:t>
            </a:r>
            <a:r>
              <a:rPr spc="-10" dirty="0">
                <a:latin typeface="Calibri" panose="020F0502020204030204"/>
                <a:cs typeface="Calibri" panose="020F0502020204030204"/>
              </a:rPr>
              <a:t>a</a:t>
            </a:r>
            <a:r>
              <a:rPr spc="-25" dirty="0">
                <a:latin typeface="Calibri" panose="020F0502020204030204"/>
                <a:cs typeface="Calibri" panose="020F0502020204030204"/>
              </a:rPr>
              <a:t>n</a:t>
            </a:r>
            <a:r>
              <a:rPr spc="-5" dirty="0">
                <a:latin typeface="Calibri" panose="020F0502020204030204"/>
                <a:cs typeface="Calibri" panose="020F0502020204030204"/>
              </a:rPr>
              <a:t>y</a:t>
            </a:r>
            <a:r>
              <a:rPr spc="10" dirty="0">
                <a:latin typeface="Calibri" panose="020F0502020204030204"/>
                <a:cs typeface="Calibri" panose="020F0502020204030204"/>
              </a:rPr>
              <a:t> </a:t>
            </a:r>
            <a:r>
              <a:rPr spc="-10" dirty="0">
                <a:latin typeface="Calibri" panose="020F0502020204030204"/>
                <a:cs typeface="Calibri" panose="020F0502020204030204"/>
              </a:rPr>
              <a:t>L</a:t>
            </a:r>
            <a:r>
              <a:rPr spc="-5" dirty="0">
                <a:latin typeface="Calibri" panose="020F0502020204030204"/>
                <a:cs typeface="Calibri" panose="020F0502020204030204"/>
              </a:rPr>
              <a:t>imi</a:t>
            </a:r>
            <a:r>
              <a:rPr spc="-15" dirty="0">
                <a:latin typeface="Calibri" panose="020F0502020204030204"/>
                <a:cs typeface="Calibri" panose="020F0502020204030204"/>
              </a:rPr>
              <a:t>t</a:t>
            </a:r>
            <a:r>
              <a:rPr spc="-5" dirty="0">
                <a:latin typeface="Calibri" panose="020F0502020204030204"/>
                <a:cs typeface="Calibri" panose="020F0502020204030204"/>
              </a:rPr>
              <a:t>ed</a:t>
            </a: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4/23/2022</a:t>
            </a:fld>
            <a:endParaRPr lang="en-US"/>
          </a:p>
        </p:txBody>
      </p:sp>
      <p:sp>
        <p:nvSpPr>
          <p:cNvPr id="6" name="Holder 6"/>
          <p:cNvSpPr>
            <a:spLocks noGrp="1"/>
          </p:cNvSpPr>
          <p:nvPr>
            <p:ph type="sldNum" sz="quarter" idx="7"/>
          </p:nvPr>
        </p:nvSpPr>
        <p:spPr>
          <a:xfrm>
            <a:off x="8345043" y="4710023"/>
            <a:ext cx="282575" cy="254000"/>
          </a:xfrm>
          <a:prstGeom prst="rect">
            <a:avLst/>
          </a:prstGeom>
        </p:spPr>
        <p:txBody>
          <a:bodyPr wrap="square" lIns="0" tIns="0" rIns="0" bIns="0">
            <a:spAutoFit/>
          </a:bodyPr>
          <a:lstStyle>
            <a:lvl1pPr>
              <a:defRPr sz="1800" b="1" i="0">
                <a:solidFill>
                  <a:schemeClr val="bg1"/>
                </a:solidFill>
                <a:latin typeface="Calibri" panose="020F0502020204030204"/>
                <a:cs typeface="Calibri" panose="020F0502020204030204"/>
              </a:defRPr>
            </a:lvl1pPr>
          </a:lstStyle>
          <a:p>
            <a:pPr marL="83185">
              <a:lnSpc>
                <a:spcPct val="100000"/>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14.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p:cNvSpPr txBox="1"/>
          <p:nvPr/>
        </p:nvSpPr>
        <p:spPr>
          <a:xfrm>
            <a:off x="2339752" y="3000379"/>
            <a:ext cx="4260215" cy="461665"/>
          </a:xfrm>
          <a:prstGeom prst="rect">
            <a:avLst/>
          </a:prstGeom>
          <a:noFill/>
        </p:spPr>
        <p:txBody>
          <a:bodyPr wrap="square" rtlCol="0">
            <a:spAutoFit/>
          </a:bodyPr>
          <a:lstStyle/>
          <a:p>
            <a:pPr algn="ctr"/>
            <a:r>
              <a:rPr kumimoji="1" lang="zh-CN" altLang="en-US" sz="2400" dirty="0">
                <a:solidFill>
                  <a:srgbClr val="000000"/>
                </a:solidFill>
                <a:latin typeface="黑体" panose="02010609060101010101" charset="-122"/>
                <a:ea typeface="黑体" panose="02010609060101010101" charset="-122"/>
                <a:cs typeface="方正兰亭中黑简体" panose="02000000000000000000" charset="-122"/>
              </a:rPr>
              <a:t>安全环保部</a:t>
            </a:r>
          </a:p>
        </p:txBody>
      </p:sp>
      <p:sp>
        <p:nvSpPr>
          <p:cNvPr id="29" name="文本框 28"/>
          <p:cNvSpPr txBox="1"/>
          <p:nvPr/>
        </p:nvSpPr>
        <p:spPr>
          <a:xfrm>
            <a:off x="736410" y="4155926"/>
            <a:ext cx="4527566" cy="523220"/>
          </a:xfrm>
          <a:prstGeom prst="rect">
            <a:avLst/>
          </a:prstGeom>
          <a:noFill/>
        </p:spPr>
        <p:txBody>
          <a:bodyPr wrap="square" rtlCol="0">
            <a:spAutoFit/>
          </a:bodyPr>
          <a:lstStyle/>
          <a:p>
            <a:r>
              <a:rPr lang="zh-CN" altLang="zh-CN" sz="1400" b="1" dirty="0"/>
              <a:t>中</a:t>
            </a:r>
            <a:r>
              <a:rPr lang="en-US" altLang="zh-CN" sz="1400" b="1" dirty="0"/>
              <a:t>    </a:t>
            </a:r>
            <a:r>
              <a:rPr lang="zh-CN" altLang="zh-CN" sz="1400" b="1" dirty="0"/>
              <a:t>韩</a:t>
            </a:r>
            <a:r>
              <a:rPr lang="en-US" altLang="zh-CN" sz="1400" b="1" dirty="0"/>
              <a:t>    </a:t>
            </a:r>
            <a:r>
              <a:rPr lang="zh-CN" altLang="zh-CN" sz="1400" b="1" dirty="0"/>
              <a:t>（武</a:t>
            </a:r>
            <a:r>
              <a:rPr lang="en-US" altLang="zh-CN" sz="1400" b="1" dirty="0"/>
              <a:t>   </a:t>
            </a:r>
            <a:r>
              <a:rPr lang="zh-CN" altLang="zh-CN" sz="1400" b="1" dirty="0"/>
              <a:t>汉）</a:t>
            </a:r>
            <a:r>
              <a:rPr lang="en-US" altLang="zh-CN" sz="1400" b="1" dirty="0"/>
              <a:t>   </a:t>
            </a:r>
            <a:r>
              <a:rPr lang="zh-CN" altLang="zh-CN" sz="1400" b="1" dirty="0"/>
              <a:t>石</a:t>
            </a:r>
            <a:r>
              <a:rPr lang="en-US" altLang="zh-CN" sz="1400" b="1" dirty="0"/>
              <a:t>   </a:t>
            </a:r>
            <a:r>
              <a:rPr lang="zh-CN" altLang="zh-CN" sz="1400" b="1" dirty="0"/>
              <a:t>油</a:t>
            </a:r>
            <a:r>
              <a:rPr lang="en-US" altLang="zh-CN" sz="1400" b="1" dirty="0"/>
              <a:t>   </a:t>
            </a:r>
            <a:r>
              <a:rPr lang="zh-CN" altLang="zh-CN" sz="1400" b="1" dirty="0"/>
              <a:t>化</a:t>
            </a:r>
            <a:r>
              <a:rPr lang="en-US" altLang="zh-CN" sz="1400" b="1" dirty="0"/>
              <a:t>   </a:t>
            </a:r>
            <a:r>
              <a:rPr lang="zh-CN" altLang="zh-CN" sz="1400" b="1" dirty="0"/>
              <a:t>工</a:t>
            </a:r>
            <a:r>
              <a:rPr lang="en-US" altLang="zh-CN" sz="1400" b="1" dirty="0"/>
              <a:t>   </a:t>
            </a:r>
            <a:r>
              <a:rPr lang="zh-CN" altLang="zh-CN" sz="1400" b="1" dirty="0"/>
              <a:t>有</a:t>
            </a:r>
            <a:r>
              <a:rPr lang="en-US" altLang="zh-CN" sz="1400" b="1" dirty="0"/>
              <a:t>   </a:t>
            </a:r>
            <a:r>
              <a:rPr lang="zh-CN" altLang="zh-CN" sz="1400" b="1" dirty="0"/>
              <a:t>限</a:t>
            </a:r>
            <a:r>
              <a:rPr lang="en-US" altLang="zh-CN" sz="1400" b="1" dirty="0"/>
              <a:t>   </a:t>
            </a:r>
            <a:r>
              <a:rPr lang="zh-CN" altLang="zh-CN" sz="1400" b="1" dirty="0"/>
              <a:t>公</a:t>
            </a:r>
            <a:r>
              <a:rPr lang="en-US" altLang="zh-CN" sz="1400" b="1" dirty="0"/>
              <a:t>   </a:t>
            </a:r>
            <a:r>
              <a:rPr lang="zh-CN" altLang="zh-CN" sz="1400" b="1" dirty="0"/>
              <a:t>司</a:t>
            </a:r>
          </a:p>
          <a:p>
            <a:r>
              <a:rPr lang="en-US" altLang="zh-CN" sz="1400" b="1" dirty="0"/>
              <a:t>Sinopec-SK (Wuhan) Petrochemical Company Limited</a:t>
            </a:r>
            <a:endParaRPr lang="zh-CN" altLang="zh-CN" sz="1400" b="1" dirty="0"/>
          </a:p>
        </p:txBody>
      </p:sp>
      <p:sp>
        <p:nvSpPr>
          <p:cNvPr id="7" name="文本框 25"/>
          <p:cNvSpPr txBox="1"/>
          <p:nvPr/>
        </p:nvSpPr>
        <p:spPr>
          <a:xfrm>
            <a:off x="611560" y="1419622"/>
            <a:ext cx="7992888" cy="1323439"/>
          </a:xfrm>
          <a:prstGeom prst="rect">
            <a:avLst/>
          </a:prstGeom>
          <a:noFill/>
        </p:spPr>
        <p:txBody>
          <a:bodyPr wrap="square" rtlCol="0">
            <a:spAutoFit/>
          </a:bodyPr>
          <a:lstStyle/>
          <a:p>
            <a:pPr algn="ctr"/>
            <a:r>
              <a:rPr kumimoji="1" lang="zh-CN" altLang="en-US" sz="4000" b="1" dirty="0">
                <a:latin typeface="黑体" panose="02010609060101010101" charset="-122"/>
                <a:ea typeface="黑体" panose="02010609060101010101" charset="-122"/>
                <a:cs typeface="Heiti SC Medium"/>
              </a:rPr>
              <a:t>中韩石化</a:t>
            </a:r>
            <a:r>
              <a:rPr kumimoji="1" lang="en-US" altLang="zh-CN" sz="4000" b="1" dirty="0" smtClean="0">
                <a:latin typeface="黑体" panose="02010609060101010101" charset="-122"/>
                <a:ea typeface="黑体" panose="02010609060101010101" charset="-122"/>
                <a:cs typeface="Heiti SC Medium"/>
              </a:rPr>
              <a:t>2022</a:t>
            </a:r>
            <a:r>
              <a:rPr kumimoji="1" lang="zh-CN" altLang="en-US" sz="4000" b="1" dirty="0" smtClean="0">
                <a:latin typeface="黑体" panose="02010609060101010101" charset="-122"/>
                <a:ea typeface="黑体" panose="02010609060101010101" charset="-122"/>
                <a:cs typeface="Heiti SC Medium"/>
              </a:rPr>
              <a:t>年第</a:t>
            </a:r>
            <a:r>
              <a:rPr kumimoji="1" lang="zh-CN" altLang="en-US" sz="4000" b="1" dirty="0">
                <a:latin typeface="黑体" panose="02010609060101010101" charset="-122"/>
                <a:ea typeface="黑体" panose="02010609060101010101" charset="-122"/>
                <a:cs typeface="Heiti SC Medium"/>
              </a:rPr>
              <a:t>一</a:t>
            </a:r>
            <a:r>
              <a:rPr kumimoji="1" lang="zh-CN" altLang="en-US" sz="4000" b="1" dirty="0" smtClean="0">
                <a:latin typeface="黑体" panose="02010609060101010101" charset="-122"/>
                <a:ea typeface="黑体" panose="02010609060101010101" charset="-122"/>
                <a:cs typeface="Heiti SC Medium"/>
              </a:rPr>
              <a:t>季度</a:t>
            </a:r>
            <a:endParaRPr kumimoji="1" lang="en-US" altLang="zh-CN" sz="4000" b="1" dirty="0">
              <a:latin typeface="黑体" panose="02010609060101010101" charset="-122"/>
              <a:ea typeface="黑体" panose="02010609060101010101" charset="-122"/>
              <a:cs typeface="Heiti SC Medium"/>
            </a:endParaRPr>
          </a:p>
          <a:p>
            <a:pPr algn="ctr"/>
            <a:r>
              <a:rPr kumimoji="1" lang="zh-CN" altLang="en-US" sz="4000" b="1" dirty="0">
                <a:latin typeface="黑体" panose="02010609060101010101" charset="-122"/>
                <a:ea typeface="黑体" panose="02010609060101010101" charset="-122"/>
                <a:cs typeface="Heiti SC Medium"/>
              </a:rPr>
              <a:t>环境信息公开</a:t>
            </a:r>
          </a:p>
        </p:txBody>
      </p:sp>
      <p:pic>
        <p:nvPicPr>
          <p:cNvPr id="9" name="图片 8" descr="C:\Users\ASUS-PC\Desktop\备份中韩石化标.jpg"/>
          <p:cNvPicPr/>
          <p:nvPr/>
        </p:nvPicPr>
        <p:blipFill>
          <a:blip r:embed="rId3" cstate="print"/>
          <a:srcRect/>
          <a:stretch>
            <a:fillRect/>
          </a:stretch>
        </p:blipFill>
        <p:spPr bwMode="auto">
          <a:xfrm>
            <a:off x="6732240" y="267494"/>
            <a:ext cx="2163942" cy="100807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067949" y="140755"/>
            <a:ext cx="5008102" cy="581057"/>
          </a:xfrm>
          <a:prstGeom prst="rect">
            <a:avLst/>
          </a:prstGeom>
        </p:spPr>
        <p:txBody>
          <a:bodyPr wrap="none">
            <a:spAutoFit/>
          </a:bodyPr>
          <a:lstStyle/>
          <a:p>
            <a:pP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四、</a:t>
            </a:r>
            <a:r>
              <a:rPr lang="zh-CN" altLang="en-US" sz="2400" b="1" dirty="0">
                <a:latin typeface="微软雅黑" panose="020B0503020204020204" charset="-122"/>
                <a:ea typeface="微软雅黑" panose="020B0503020204020204" charset="-122"/>
              </a:rPr>
              <a:t>废水排放信息一览表</a:t>
            </a:r>
            <a:r>
              <a:rPr lang="en-US" altLang="zh-CN" sz="2400" b="1" dirty="0">
                <a:latin typeface="微软雅黑" panose="020B0503020204020204" charset="-122"/>
                <a:ea typeface="微软雅黑" panose="020B0503020204020204" charset="-122"/>
              </a:rPr>
              <a:t>(</a:t>
            </a:r>
            <a:r>
              <a:rPr lang="en-US" altLang="zh-CN" sz="2400" b="1" dirty="0" smtClean="0">
                <a:latin typeface="微软雅黑" panose="020B0503020204020204" charset="-122"/>
                <a:ea typeface="微软雅黑" panose="020B0503020204020204" charset="-122"/>
              </a:rPr>
              <a:t>2022Q1)</a:t>
            </a:r>
            <a:endParaRPr lang="en-US" altLang="zh-CN" sz="2400" b="1" dirty="0">
              <a:latin typeface="微软雅黑" panose="020B0503020204020204" charset="-122"/>
              <a:ea typeface="微软雅黑" panose="020B0503020204020204" charset="-122"/>
              <a:cs typeface="Heiti SC Light"/>
            </a:endParaRPr>
          </a:p>
        </p:txBody>
      </p:sp>
      <p:sp>
        <p:nvSpPr>
          <p:cNvPr id="8" name="矩形 7"/>
          <p:cNvSpPr/>
          <p:nvPr/>
        </p:nvSpPr>
        <p:spPr>
          <a:xfrm>
            <a:off x="323528" y="843558"/>
            <a:ext cx="8496944" cy="877163"/>
          </a:xfrm>
          <a:prstGeom prst="rect">
            <a:avLst/>
          </a:prstGeom>
        </p:spPr>
        <p:txBody>
          <a:bodyPr wrap="square">
            <a:spAutoFit/>
          </a:bodyPr>
          <a:lstStyle/>
          <a:p>
            <a:pPr>
              <a:lnSpc>
                <a:spcPct val="150000"/>
              </a:lnSpc>
              <a:spcBef>
                <a:spcPct val="50000"/>
              </a:spcBef>
            </a:pPr>
            <a:endParaRPr lang="en-US" altLang="zh-CN" sz="1600" b="1" dirty="0">
              <a:latin typeface="仿宋_GB2312" pitchFamily="49" charset="-122"/>
              <a:ea typeface="仿宋_GB2312" pitchFamily="49" charset="-122"/>
            </a:endParaRPr>
          </a:p>
          <a:p>
            <a:pPr>
              <a:spcBef>
                <a:spcPct val="50000"/>
              </a:spcBef>
              <a:buFont typeface="Wingdings" panose="05000000000000000000" pitchFamily="2" charset="2"/>
              <a:buNone/>
            </a:pPr>
            <a:endParaRPr lang="en-US" altLang="zh-CN" dirty="0">
              <a:latin typeface="仿宋_GB2312" pitchFamily="49"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850655953"/>
              </p:ext>
            </p:extLst>
          </p:nvPr>
        </p:nvGraphicFramePr>
        <p:xfrm>
          <a:off x="611560" y="1275607"/>
          <a:ext cx="7920880" cy="3075129"/>
        </p:xfrm>
        <a:graphic>
          <a:graphicData uri="http://schemas.openxmlformats.org/drawingml/2006/table">
            <a:tbl>
              <a:tblPr firstRow="1" firstCol="1" bandRow="1">
                <a:tableStyleId>{5C22544A-7EE6-4342-B048-85BDC9FD1C3A}</a:tableStyleId>
              </a:tblPr>
              <a:tblGrid>
                <a:gridCol w="1096122"/>
                <a:gridCol w="920102"/>
                <a:gridCol w="864096"/>
                <a:gridCol w="792088"/>
                <a:gridCol w="864096"/>
                <a:gridCol w="792088"/>
                <a:gridCol w="864096"/>
                <a:gridCol w="792088"/>
                <a:gridCol w="936104"/>
              </a:tblGrid>
              <a:tr h="432047">
                <a:tc>
                  <a:txBody>
                    <a:bodyPr/>
                    <a:lstStyle/>
                    <a:p>
                      <a:pPr algn="ctr">
                        <a:lnSpc>
                          <a:spcPct val="100000"/>
                        </a:lnSpc>
                      </a:pPr>
                      <a:r>
                        <a:rPr sz="900" b="1" spc="10" dirty="0">
                          <a:solidFill>
                            <a:srgbClr val="FFFFFF"/>
                          </a:solidFill>
                          <a:latin typeface="宋体" panose="02010600030101010101" pitchFamily="2" charset="-122"/>
                          <a:cs typeface="宋体" panose="02010600030101010101" pitchFamily="2" charset="-122"/>
                        </a:rPr>
                        <a:t>废水排</a:t>
                      </a:r>
                      <a:r>
                        <a:rPr sz="900" b="1" dirty="0">
                          <a:solidFill>
                            <a:srgbClr val="FFFFFF"/>
                          </a:solidFill>
                          <a:latin typeface="宋体" panose="02010600030101010101" pitchFamily="2" charset="-122"/>
                          <a:cs typeface="宋体" panose="02010600030101010101" pitchFamily="2" charset="-122"/>
                        </a:rPr>
                        <a:t>放口编号位</a:t>
                      </a:r>
                      <a:endParaRPr sz="900" dirty="0">
                        <a:latin typeface="宋体" panose="02010600030101010101" pitchFamily="2" charset="-122"/>
                        <a:cs typeface="宋体" panose="02010600030101010101" pitchFamily="2" charset="-122"/>
                      </a:endParaRPr>
                    </a:p>
                    <a:p>
                      <a:pPr algn="ctr">
                        <a:lnSpc>
                          <a:spcPct val="100000"/>
                        </a:lnSpc>
                      </a:pPr>
                      <a:r>
                        <a:rPr sz="900" b="1" dirty="0">
                          <a:solidFill>
                            <a:srgbClr val="FFFFFF"/>
                          </a:solidFill>
                          <a:latin typeface="宋体" panose="02010600030101010101" pitchFamily="2" charset="-122"/>
                          <a:cs typeface="宋体" panose="02010600030101010101" pitchFamily="2" charset="-122"/>
                        </a:rPr>
                        <a:t>置</a:t>
                      </a:r>
                      <a:endParaRPr sz="9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50800" algn="ctr">
                        <a:lnSpc>
                          <a:spcPct val="100000"/>
                        </a:lnSpc>
                      </a:pPr>
                      <a:r>
                        <a:rPr sz="900" b="1" spc="10" dirty="0">
                          <a:solidFill>
                            <a:srgbClr val="FFFFFF"/>
                          </a:solidFill>
                          <a:latin typeface="宋体" panose="02010600030101010101" pitchFamily="2" charset="-122"/>
                          <a:cs typeface="宋体" panose="02010600030101010101" pitchFamily="2" charset="-122"/>
                        </a:rPr>
                        <a:t>执行的</a:t>
                      </a:r>
                      <a:r>
                        <a:rPr sz="900" b="1" dirty="0">
                          <a:solidFill>
                            <a:srgbClr val="FFFFFF"/>
                          </a:solidFill>
                          <a:latin typeface="宋体" panose="02010600030101010101" pitchFamily="2" charset="-122"/>
                          <a:cs typeface="宋体" panose="02010600030101010101" pitchFamily="2" charset="-122"/>
                        </a:rPr>
                        <a:t>排放标准</a:t>
                      </a:r>
                      <a:endParaRPr sz="90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80010" algn="ctr">
                        <a:lnSpc>
                          <a:spcPct val="100000"/>
                        </a:lnSpc>
                      </a:pPr>
                      <a:r>
                        <a:rPr sz="900" b="1" spc="10" dirty="0">
                          <a:solidFill>
                            <a:srgbClr val="FFFFFF"/>
                          </a:solidFill>
                          <a:latin typeface="宋体" panose="02010600030101010101" pitchFamily="2" charset="-122"/>
                          <a:cs typeface="宋体" panose="02010600030101010101" pitchFamily="2" charset="-122"/>
                        </a:rPr>
                        <a:t>水污染</a:t>
                      </a:r>
                      <a:r>
                        <a:rPr sz="900" b="1" dirty="0">
                          <a:solidFill>
                            <a:srgbClr val="FFFFFF"/>
                          </a:solidFill>
                          <a:latin typeface="宋体" panose="02010600030101010101" pitchFamily="2" charset="-122"/>
                          <a:cs typeface="宋体" panose="02010600030101010101" pitchFamily="2" charset="-122"/>
                        </a:rPr>
                        <a:t>物名称</a:t>
                      </a:r>
                      <a:endParaRPr sz="90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lnSpc>
                          <a:spcPct val="100000"/>
                        </a:lnSpc>
                      </a:pPr>
                      <a:r>
                        <a:rPr sz="900" b="1" spc="10" dirty="0">
                          <a:solidFill>
                            <a:srgbClr val="FFFFFF"/>
                          </a:solidFill>
                          <a:latin typeface="宋体" panose="02010600030101010101" pitchFamily="2" charset="-122"/>
                          <a:cs typeface="宋体" panose="02010600030101010101" pitchFamily="2" charset="-122"/>
                        </a:rPr>
                        <a:t>规定排</a:t>
                      </a:r>
                      <a:r>
                        <a:rPr sz="900" b="1" dirty="0">
                          <a:solidFill>
                            <a:srgbClr val="FFFFFF"/>
                          </a:solidFill>
                          <a:latin typeface="宋体" panose="02010600030101010101" pitchFamily="2" charset="-122"/>
                          <a:cs typeface="宋体" panose="02010600030101010101" pitchFamily="2" charset="-122"/>
                        </a:rPr>
                        <a:t>放限值</a:t>
                      </a:r>
                      <a:endParaRPr sz="900" dirty="0">
                        <a:latin typeface="宋体" panose="02010600030101010101" pitchFamily="2" charset="-122"/>
                        <a:cs typeface="宋体" panose="02010600030101010101" pitchFamily="2" charset="-122"/>
                      </a:endParaRPr>
                    </a:p>
                    <a:p>
                      <a:pPr algn="ctr">
                        <a:lnSpc>
                          <a:spcPct val="100000"/>
                        </a:lnSpc>
                      </a:pPr>
                      <a:r>
                        <a:rPr sz="900" b="1" spc="10" dirty="0">
                          <a:solidFill>
                            <a:srgbClr val="FFFFFF"/>
                          </a:solidFill>
                          <a:latin typeface="宋体" panose="02010600030101010101" pitchFamily="2" charset="-122"/>
                          <a:cs typeface="宋体" panose="02010600030101010101" pitchFamily="2" charset="-122"/>
                        </a:rPr>
                        <a:t>（</a:t>
                      </a:r>
                      <a:r>
                        <a:rPr sz="900" b="1" spc="-5" dirty="0">
                          <a:solidFill>
                            <a:srgbClr val="FFFFFF"/>
                          </a:solidFill>
                          <a:latin typeface="Calibri" panose="020F0502020204030204"/>
                          <a:cs typeface="Calibri" panose="020F0502020204030204"/>
                        </a:rPr>
                        <a:t>mg/</a:t>
                      </a:r>
                      <a:r>
                        <a:rPr sz="900" b="1" dirty="0">
                          <a:solidFill>
                            <a:srgbClr val="FFFFFF"/>
                          </a:solidFill>
                          <a:latin typeface="Calibri" panose="020F0502020204030204"/>
                          <a:cs typeface="Calibri" panose="020F0502020204030204"/>
                        </a:rPr>
                        <a:t>L</a:t>
                      </a:r>
                      <a:r>
                        <a:rPr sz="900" b="1" dirty="0">
                          <a:solidFill>
                            <a:srgbClr val="FFFFFF"/>
                          </a:solidFill>
                          <a:latin typeface="宋体" panose="02010600030101010101" pitchFamily="2" charset="-122"/>
                          <a:cs typeface="宋体" panose="02010600030101010101" pitchFamily="2" charset="-122"/>
                        </a:rPr>
                        <a:t>）</a:t>
                      </a:r>
                      <a:endParaRPr sz="9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36195" marR="29210" indent="7620" algn="ctr">
                        <a:lnSpc>
                          <a:spcPct val="100000"/>
                        </a:lnSpc>
                      </a:pPr>
                      <a:r>
                        <a:rPr sz="900" b="1" spc="10" dirty="0" err="1" smtClean="0">
                          <a:solidFill>
                            <a:schemeClr val="bg1"/>
                          </a:solidFill>
                          <a:latin typeface="宋体" panose="02010600030101010101" pitchFamily="2" charset="-122"/>
                          <a:cs typeface="宋体" panose="02010600030101010101" pitchFamily="2" charset="-122"/>
                        </a:rPr>
                        <a:t>实际排</a:t>
                      </a:r>
                      <a:r>
                        <a:rPr sz="900" b="1" dirty="0" err="1" smtClean="0">
                          <a:solidFill>
                            <a:schemeClr val="bg1"/>
                          </a:solidFill>
                          <a:latin typeface="宋体" panose="02010600030101010101" pitchFamily="2" charset="-122"/>
                          <a:cs typeface="宋体" panose="02010600030101010101" pitchFamily="2" charset="-122"/>
                        </a:rPr>
                        <a:t>放平均</a:t>
                      </a:r>
                      <a:r>
                        <a:rPr sz="900" b="1" dirty="0" smtClean="0">
                          <a:solidFill>
                            <a:schemeClr val="bg1"/>
                          </a:solidFill>
                          <a:latin typeface="宋体" panose="02010600030101010101" pitchFamily="2" charset="-122"/>
                          <a:cs typeface="宋体" panose="02010600030101010101" pitchFamily="2" charset="-122"/>
                        </a:rPr>
                        <a:t> </a:t>
                      </a:r>
                      <a:r>
                        <a:rPr sz="900" b="1" spc="10" dirty="0">
                          <a:solidFill>
                            <a:schemeClr val="bg1"/>
                          </a:solidFill>
                          <a:latin typeface="宋体" panose="02010600030101010101" pitchFamily="2" charset="-122"/>
                          <a:cs typeface="宋体" panose="02010600030101010101" pitchFamily="2" charset="-122"/>
                        </a:rPr>
                        <a:t>浓度（</a:t>
                      </a:r>
                      <a:r>
                        <a:rPr sz="900" b="1" spc="-5" dirty="0">
                          <a:solidFill>
                            <a:schemeClr val="bg1"/>
                          </a:solidFill>
                          <a:latin typeface="Calibri" panose="020F0502020204030204"/>
                          <a:cs typeface="Calibri" panose="020F0502020204030204"/>
                        </a:rPr>
                        <a:t>m</a:t>
                      </a:r>
                      <a:r>
                        <a:rPr sz="900" b="1" dirty="0">
                          <a:solidFill>
                            <a:schemeClr val="bg1"/>
                          </a:solidFill>
                          <a:latin typeface="Calibri" panose="020F0502020204030204"/>
                          <a:cs typeface="Calibri" panose="020F0502020204030204"/>
                        </a:rPr>
                        <a:t>g</a:t>
                      </a:r>
                      <a:r>
                        <a:rPr sz="900" b="1" spc="-5" dirty="0">
                          <a:solidFill>
                            <a:schemeClr val="bg1"/>
                          </a:solidFill>
                          <a:latin typeface="Calibri" panose="020F0502020204030204"/>
                          <a:cs typeface="Calibri" panose="020F0502020204030204"/>
                        </a:rPr>
                        <a:t>/</a:t>
                      </a:r>
                      <a:r>
                        <a:rPr sz="900" b="1" spc="-10" dirty="0">
                          <a:solidFill>
                            <a:schemeClr val="bg1"/>
                          </a:solidFill>
                          <a:latin typeface="Calibri" panose="020F0502020204030204"/>
                          <a:cs typeface="Calibri" panose="020F0502020204030204"/>
                        </a:rPr>
                        <a:t>L</a:t>
                      </a:r>
                      <a:r>
                        <a:rPr sz="900" b="1" dirty="0">
                          <a:solidFill>
                            <a:schemeClr val="bg1"/>
                          </a:solidFill>
                          <a:latin typeface="宋体" panose="02010600030101010101" pitchFamily="2" charset="-122"/>
                          <a:cs typeface="宋体" panose="02010600030101010101" pitchFamily="2" charset="-122"/>
                        </a:rPr>
                        <a:t>）</a:t>
                      </a:r>
                      <a:endParaRPr sz="900" dirty="0">
                        <a:solidFill>
                          <a:schemeClr val="bg1"/>
                        </a:solidFill>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8255" algn="ctr">
                        <a:lnSpc>
                          <a:spcPct val="100000"/>
                        </a:lnSpc>
                      </a:pPr>
                      <a:r>
                        <a:rPr sz="900" b="1" spc="10" dirty="0" err="1" smtClean="0">
                          <a:solidFill>
                            <a:schemeClr val="bg1"/>
                          </a:solidFill>
                          <a:latin typeface="宋体" panose="02010600030101010101" pitchFamily="2" charset="-122"/>
                          <a:cs typeface="宋体" panose="02010600030101010101" pitchFamily="2" charset="-122"/>
                        </a:rPr>
                        <a:t>实际排</a:t>
                      </a:r>
                      <a:r>
                        <a:rPr sz="900" b="1" dirty="0" err="1" smtClean="0">
                          <a:solidFill>
                            <a:schemeClr val="bg1"/>
                          </a:solidFill>
                          <a:latin typeface="宋体" panose="02010600030101010101" pitchFamily="2" charset="-122"/>
                          <a:cs typeface="宋体" panose="02010600030101010101" pitchFamily="2" charset="-122"/>
                        </a:rPr>
                        <a:t>放量</a:t>
                      </a:r>
                      <a:endParaRPr sz="900" dirty="0">
                        <a:solidFill>
                          <a:schemeClr val="bg1"/>
                        </a:solidFill>
                        <a:latin typeface="宋体" panose="02010600030101010101" pitchFamily="2" charset="-122"/>
                        <a:cs typeface="宋体" panose="02010600030101010101" pitchFamily="2" charset="-122"/>
                      </a:endParaRPr>
                    </a:p>
                    <a:p>
                      <a:pPr marL="635" algn="ctr">
                        <a:lnSpc>
                          <a:spcPts val="1000"/>
                        </a:lnSpc>
                      </a:pPr>
                      <a:r>
                        <a:rPr sz="900" b="1" spc="10" dirty="0">
                          <a:solidFill>
                            <a:schemeClr val="bg1"/>
                          </a:solidFill>
                          <a:latin typeface="宋体" panose="02010600030101010101" pitchFamily="2" charset="-122"/>
                          <a:cs typeface="宋体" panose="02010600030101010101" pitchFamily="2" charset="-122"/>
                        </a:rPr>
                        <a:t>（</a:t>
                      </a:r>
                      <a:r>
                        <a:rPr sz="900" b="1" dirty="0">
                          <a:solidFill>
                            <a:schemeClr val="bg1"/>
                          </a:solidFill>
                          <a:latin typeface="Calibri" panose="020F0502020204030204"/>
                          <a:cs typeface="Calibri" panose="020F0502020204030204"/>
                        </a:rPr>
                        <a:t>t</a:t>
                      </a:r>
                      <a:r>
                        <a:rPr sz="900" b="1" dirty="0">
                          <a:solidFill>
                            <a:schemeClr val="bg1"/>
                          </a:solidFill>
                          <a:latin typeface="宋体" panose="02010600030101010101" pitchFamily="2" charset="-122"/>
                          <a:cs typeface="宋体" panose="02010600030101010101" pitchFamily="2" charset="-122"/>
                        </a:rPr>
                        <a:t>）</a:t>
                      </a:r>
                      <a:endParaRPr sz="900" dirty="0">
                        <a:solidFill>
                          <a:schemeClr val="bg1"/>
                        </a:solidFill>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635" algn="ctr">
                        <a:lnSpc>
                          <a:spcPct val="100000"/>
                        </a:lnSpc>
                      </a:pPr>
                      <a:r>
                        <a:rPr sz="900" b="1" spc="10" dirty="0" err="1" smtClean="0">
                          <a:solidFill>
                            <a:srgbClr val="FFFFFF"/>
                          </a:solidFill>
                          <a:latin typeface="宋体" panose="02010600030101010101" pitchFamily="2" charset="-122"/>
                          <a:cs typeface="宋体" panose="02010600030101010101" pitchFamily="2" charset="-122"/>
                        </a:rPr>
                        <a:t>累计排</a:t>
                      </a:r>
                      <a:r>
                        <a:rPr sz="900" b="1" dirty="0" err="1" smtClean="0">
                          <a:solidFill>
                            <a:srgbClr val="FFFFFF"/>
                          </a:solidFill>
                          <a:latin typeface="宋体" panose="02010600030101010101" pitchFamily="2" charset="-122"/>
                          <a:cs typeface="宋体" panose="02010600030101010101" pitchFamily="2" charset="-122"/>
                        </a:rPr>
                        <a:t>放量</a:t>
                      </a:r>
                      <a:endParaRPr sz="900" dirty="0">
                        <a:latin typeface="宋体" panose="02010600030101010101" pitchFamily="2" charset="-122"/>
                        <a:cs typeface="宋体" panose="02010600030101010101" pitchFamily="2" charset="-122"/>
                      </a:endParaRPr>
                    </a:p>
                    <a:p>
                      <a:pPr algn="ctr">
                        <a:lnSpc>
                          <a:spcPts val="1000"/>
                        </a:lnSpc>
                      </a:pPr>
                      <a:r>
                        <a:rPr sz="900" b="1" spc="10" dirty="0">
                          <a:solidFill>
                            <a:srgbClr val="FFFFFF"/>
                          </a:solidFill>
                          <a:latin typeface="宋体" panose="02010600030101010101" pitchFamily="2" charset="-122"/>
                          <a:cs typeface="宋体" panose="02010600030101010101" pitchFamily="2" charset="-122"/>
                        </a:rPr>
                        <a:t>（</a:t>
                      </a:r>
                      <a:r>
                        <a:rPr sz="900" b="1" dirty="0">
                          <a:solidFill>
                            <a:srgbClr val="FFFFFF"/>
                          </a:solidFill>
                          <a:latin typeface="Calibri" panose="020F0502020204030204"/>
                          <a:cs typeface="Calibri" panose="020F0502020204030204"/>
                        </a:rPr>
                        <a:t>t</a:t>
                      </a:r>
                      <a:r>
                        <a:rPr sz="900" b="1" dirty="0">
                          <a:solidFill>
                            <a:srgbClr val="FFFFFF"/>
                          </a:solidFill>
                          <a:latin typeface="宋体" panose="02010600030101010101" pitchFamily="2" charset="-122"/>
                          <a:cs typeface="宋体" panose="02010600030101010101" pitchFamily="2" charset="-122"/>
                        </a:rPr>
                        <a:t>）</a:t>
                      </a:r>
                      <a:endParaRPr sz="9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lnSpc>
                          <a:spcPct val="100000"/>
                        </a:lnSpc>
                      </a:pPr>
                      <a:r>
                        <a:rPr sz="900" b="1" dirty="0" err="1">
                          <a:solidFill>
                            <a:srgbClr val="FFFFFF"/>
                          </a:solidFill>
                          <a:latin typeface="宋体" panose="02010600030101010101" pitchFamily="2" charset="-122"/>
                          <a:cs typeface="宋体" panose="02010600030101010101" pitchFamily="2" charset="-122"/>
                        </a:rPr>
                        <a:t>总量控制指标</a:t>
                      </a:r>
                      <a:endParaRPr lang="en-US" sz="900" b="1" dirty="0">
                        <a:solidFill>
                          <a:srgbClr val="FFFFFF"/>
                        </a:solidFill>
                        <a:latin typeface="宋体" panose="02010600030101010101" pitchFamily="2" charset="-122"/>
                        <a:cs typeface="宋体" panose="02010600030101010101" pitchFamily="2" charset="-122"/>
                      </a:endParaRPr>
                    </a:p>
                    <a:p>
                      <a:pPr algn="ctr">
                        <a:lnSpc>
                          <a:spcPct val="100000"/>
                        </a:lnSpc>
                      </a:pPr>
                      <a:r>
                        <a:rPr sz="900" b="1" spc="10" dirty="0">
                          <a:solidFill>
                            <a:srgbClr val="FFFFFF"/>
                          </a:solidFill>
                          <a:latin typeface="宋体" panose="02010600030101010101" pitchFamily="2" charset="-122"/>
                          <a:cs typeface="宋体" panose="02010600030101010101" pitchFamily="2" charset="-122"/>
                        </a:rPr>
                        <a:t>（</a:t>
                      </a:r>
                      <a:r>
                        <a:rPr sz="900" b="1" spc="-15" dirty="0">
                          <a:solidFill>
                            <a:srgbClr val="FFFFFF"/>
                          </a:solidFill>
                          <a:latin typeface="Calibri" panose="020F0502020204030204"/>
                          <a:cs typeface="Calibri" panose="020F0502020204030204"/>
                        </a:rPr>
                        <a:t>t</a:t>
                      </a:r>
                      <a:r>
                        <a:rPr sz="900" b="1" dirty="0">
                          <a:solidFill>
                            <a:srgbClr val="FFFFFF"/>
                          </a:solidFill>
                          <a:latin typeface="宋体" panose="02010600030101010101" pitchFamily="2" charset="-122"/>
                          <a:cs typeface="宋体" panose="02010600030101010101" pitchFamily="2" charset="-122"/>
                        </a:rPr>
                        <a:t>）</a:t>
                      </a:r>
                      <a:endParaRPr sz="9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158750" algn="ctr">
                        <a:lnSpc>
                          <a:spcPct val="100000"/>
                        </a:lnSpc>
                      </a:pPr>
                      <a:r>
                        <a:rPr sz="900" b="1" spc="10" dirty="0">
                          <a:solidFill>
                            <a:srgbClr val="FFFFFF"/>
                          </a:solidFill>
                          <a:latin typeface="宋体" panose="02010600030101010101" pitchFamily="2" charset="-122"/>
                          <a:cs typeface="宋体" panose="02010600030101010101" pitchFamily="2" charset="-122"/>
                        </a:rPr>
                        <a:t>排放去向</a:t>
                      </a:r>
                      <a:endParaRPr sz="90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260574">
                <a:tc rowSpan="15">
                  <a:txBody>
                    <a:bodyPr/>
                    <a:lstStyle/>
                    <a:p>
                      <a:pPr marL="330835" algn="l">
                        <a:lnSpc>
                          <a:spcPct val="100000"/>
                        </a:lnSpc>
                      </a:pPr>
                      <a:r>
                        <a:rPr sz="900" b="1" spc="-5" dirty="0">
                          <a:solidFill>
                            <a:srgbClr val="FFFFFF"/>
                          </a:solidFill>
                          <a:latin typeface="Calibri" panose="020F0502020204030204"/>
                          <a:cs typeface="Calibri" panose="020F0502020204030204"/>
                        </a:rPr>
                        <a:t>DW001</a:t>
                      </a:r>
                      <a:endParaRPr sz="900" dirty="0">
                        <a:latin typeface="Calibri" panose="020F0502020204030204"/>
                        <a:cs typeface="Calibri" panose="020F0502020204030204"/>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15">
                  <a:txBody>
                    <a:bodyPr/>
                    <a:lstStyle/>
                    <a:p>
                      <a:pPr marR="27305" algn="ctr">
                        <a:lnSpc>
                          <a:spcPct val="100000"/>
                        </a:lnSpc>
                      </a:pPr>
                      <a:r>
                        <a:rPr sz="900" dirty="0">
                          <a:latin typeface="宋体" panose="02010600030101010101" pitchFamily="2" charset="-122"/>
                          <a:cs typeface="宋体" panose="02010600030101010101" pitchFamily="2" charset="-122"/>
                        </a:rPr>
                        <a:t>《石油炼制工业</a:t>
                      </a:r>
                    </a:p>
                    <a:p>
                      <a:pPr algn="ctr">
                        <a:lnSpc>
                          <a:spcPts val="1050"/>
                        </a:lnSpc>
                      </a:pPr>
                      <a:r>
                        <a:rPr sz="900" spc="-5" dirty="0">
                          <a:latin typeface="宋体" panose="02010600030101010101" pitchFamily="2" charset="-122"/>
                          <a:cs typeface="宋体" panose="02010600030101010101" pitchFamily="2" charset="-122"/>
                        </a:rPr>
                        <a:t>污染</a:t>
                      </a:r>
                      <a:r>
                        <a:rPr sz="900" dirty="0">
                          <a:latin typeface="宋体" panose="02010600030101010101" pitchFamily="2" charset="-122"/>
                          <a:cs typeface="宋体" panose="02010600030101010101" pitchFamily="2" charset="-122"/>
                        </a:rPr>
                        <a:t>物</a:t>
                      </a:r>
                      <a:r>
                        <a:rPr sz="900" spc="-5" dirty="0">
                          <a:latin typeface="宋体" panose="02010600030101010101" pitchFamily="2" charset="-122"/>
                          <a:cs typeface="宋体" panose="02010600030101010101" pitchFamily="2" charset="-122"/>
                        </a:rPr>
                        <a:t>排放标准》</a:t>
                      </a:r>
                      <a:endParaRPr sz="900" dirty="0">
                        <a:latin typeface="宋体" panose="02010600030101010101" pitchFamily="2" charset="-122"/>
                        <a:cs typeface="宋体" panose="02010600030101010101" pitchFamily="2" charset="-122"/>
                      </a:endParaRPr>
                    </a:p>
                    <a:p>
                      <a:pPr algn="ctr">
                        <a:lnSpc>
                          <a:spcPts val="1050"/>
                        </a:lnSpc>
                      </a:pPr>
                      <a:r>
                        <a:rPr sz="900" dirty="0">
                          <a:latin typeface="宋体" panose="02010600030101010101" pitchFamily="2" charset="-122"/>
                          <a:cs typeface="宋体" panose="02010600030101010101" pitchFamily="2" charset="-122"/>
                        </a:rPr>
                        <a:t>（</a:t>
                      </a:r>
                      <a:r>
                        <a:rPr sz="900" spc="-5" dirty="0">
                          <a:latin typeface="Calibri" panose="020F0502020204030204"/>
                          <a:cs typeface="Calibri" panose="020F0502020204030204"/>
                        </a:rPr>
                        <a:t>G</a:t>
                      </a:r>
                      <a:r>
                        <a:rPr sz="900" dirty="0">
                          <a:latin typeface="Calibri" panose="020F0502020204030204"/>
                          <a:cs typeface="Calibri" panose="020F0502020204030204"/>
                        </a:rPr>
                        <a:t>B</a:t>
                      </a:r>
                      <a:r>
                        <a:rPr sz="900" spc="5" dirty="0">
                          <a:latin typeface="Calibri" panose="020F0502020204030204"/>
                          <a:cs typeface="Calibri" panose="020F0502020204030204"/>
                        </a:rPr>
                        <a:t> </a:t>
                      </a:r>
                      <a:r>
                        <a:rPr sz="900" spc="-15" dirty="0">
                          <a:latin typeface="Calibri" panose="020F0502020204030204"/>
                          <a:cs typeface="Calibri" panose="020F0502020204030204"/>
                        </a:rPr>
                        <a:t>3</a:t>
                      </a:r>
                      <a:r>
                        <a:rPr sz="900" dirty="0">
                          <a:latin typeface="Calibri" panose="020F0502020204030204"/>
                          <a:cs typeface="Calibri" panose="020F0502020204030204"/>
                        </a:rPr>
                        <a:t>1</a:t>
                      </a:r>
                      <a:r>
                        <a:rPr sz="900" spc="-15" dirty="0">
                          <a:latin typeface="Calibri" panose="020F0502020204030204"/>
                          <a:cs typeface="Calibri" panose="020F0502020204030204"/>
                        </a:rPr>
                        <a:t>5</a:t>
                      </a:r>
                      <a:r>
                        <a:rPr sz="900" dirty="0">
                          <a:latin typeface="Calibri" panose="020F0502020204030204"/>
                          <a:cs typeface="Calibri" panose="020F0502020204030204"/>
                        </a:rPr>
                        <a:t>7</a:t>
                      </a:r>
                      <a:r>
                        <a:rPr sz="900" spc="-5" dirty="0">
                          <a:latin typeface="Calibri" panose="020F0502020204030204"/>
                          <a:cs typeface="Calibri" panose="020F0502020204030204"/>
                        </a:rPr>
                        <a:t>0</a:t>
                      </a:r>
                      <a:r>
                        <a:rPr sz="900" spc="-15" dirty="0">
                          <a:latin typeface="Calibri" panose="020F0502020204030204"/>
                          <a:cs typeface="Calibri" panose="020F0502020204030204"/>
                        </a:rPr>
                        <a:t>-</a:t>
                      </a:r>
                      <a:r>
                        <a:rPr sz="900" dirty="0">
                          <a:latin typeface="Calibri" panose="020F0502020204030204"/>
                          <a:cs typeface="Calibri" panose="020F0502020204030204"/>
                        </a:rPr>
                        <a:t>2</a:t>
                      </a:r>
                      <a:r>
                        <a:rPr sz="900" spc="-15" dirty="0">
                          <a:latin typeface="Calibri" panose="020F0502020204030204"/>
                          <a:cs typeface="Calibri" panose="020F0502020204030204"/>
                        </a:rPr>
                        <a:t>0</a:t>
                      </a:r>
                      <a:r>
                        <a:rPr sz="900" dirty="0">
                          <a:latin typeface="Calibri" panose="020F0502020204030204"/>
                          <a:cs typeface="Calibri" panose="020F0502020204030204"/>
                        </a:rPr>
                        <a:t>1</a:t>
                      </a:r>
                      <a:r>
                        <a:rPr sz="900" spc="-5" dirty="0">
                          <a:latin typeface="Calibri" panose="020F0502020204030204"/>
                          <a:cs typeface="Calibri" panose="020F0502020204030204"/>
                        </a:rPr>
                        <a:t>5</a:t>
                      </a:r>
                      <a:r>
                        <a:rPr sz="900" dirty="0">
                          <a:latin typeface="宋体" panose="02010600030101010101" pitchFamily="2" charset="-122"/>
                          <a:cs typeface="宋体" panose="02010600030101010101" pitchFamily="2" charset="-122"/>
                        </a:rPr>
                        <a:t>）</a:t>
                      </a:r>
                    </a:p>
                    <a:p>
                      <a:pPr marR="26670" algn="ctr">
                        <a:lnSpc>
                          <a:spcPct val="100000"/>
                        </a:lnSpc>
                      </a:pPr>
                      <a:r>
                        <a:rPr sz="900" dirty="0">
                          <a:latin typeface="宋体" panose="02010600030101010101" pitchFamily="2" charset="-122"/>
                          <a:cs typeface="宋体" panose="02010600030101010101" pitchFamily="2" charset="-122"/>
                        </a:rPr>
                        <a:t>表</a:t>
                      </a:r>
                      <a:r>
                        <a:rPr sz="900" dirty="0">
                          <a:latin typeface="Calibri" panose="020F0502020204030204"/>
                          <a:cs typeface="Calibri" panose="020F0502020204030204"/>
                        </a:rPr>
                        <a:t>1</a:t>
                      </a:r>
                    </a:p>
                  </a:txBody>
                  <a:tcPr marL="0" marR="0" marT="0" marB="0" anchor="ctr"/>
                </a:tc>
                <a:tc>
                  <a:txBody>
                    <a:bodyPr/>
                    <a:lstStyle/>
                    <a:p>
                      <a:pPr marL="139065" algn="l">
                        <a:lnSpc>
                          <a:spcPct val="100000"/>
                        </a:lnSpc>
                      </a:pPr>
                      <a:r>
                        <a:rPr sz="900" spc="-5" dirty="0">
                          <a:latin typeface="宋体" panose="02010600030101010101" pitchFamily="2" charset="-122"/>
                          <a:cs typeface="宋体" panose="02010600030101010101" pitchFamily="2" charset="-122"/>
                        </a:rPr>
                        <a:t>化学需氧量</a:t>
                      </a:r>
                      <a:endParaRPr sz="900" dirty="0">
                        <a:latin typeface="宋体" panose="02010600030101010101" pitchFamily="2" charset="-122"/>
                        <a:cs typeface="宋体" panose="02010600030101010101" pitchFamily="2" charset="-122"/>
                      </a:endParaRPr>
                    </a:p>
                  </a:txBody>
                  <a:tcPr marL="0" marR="0" marT="0" marB="0" anchor="ctr"/>
                </a:tc>
                <a:tc>
                  <a:txBody>
                    <a:bodyPr/>
                    <a:lstStyle/>
                    <a:p>
                      <a:pPr algn="ctr">
                        <a:lnSpc>
                          <a:spcPct val="100000"/>
                        </a:lnSpc>
                      </a:pPr>
                      <a:r>
                        <a:rPr sz="900" spc="-5" dirty="0">
                          <a:latin typeface="Calibri" panose="020F0502020204030204"/>
                          <a:cs typeface="Calibri" panose="020F0502020204030204"/>
                        </a:rPr>
                        <a:t>60</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900" dirty="0">
                          <a:latin typeface="Calibri" panose="020F0502020204030204"/>
                          <a:cs typeface="Calibri" panose="020F0502020204030204"/>
                        </a:rPr>
                        <a:t>31.1</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a:latin typeface="Calibri" panose="020F0502020204030204"/>
                          <a:cs typeface="Calibri" panose="020F0502020204030204"/>
                        </a:rPr>
                        <a:t>24.01</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lang="en-US" sz="900" dirty="0">
                          <a:latin typeface="Calibri" panose="020F0502020204030204"/>
                          <a:cs typeface="Calibri" panose="020F0502020204030204"/>
                        </a:rPr>
                        <a:t>24.01</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sz="900" dirty="0">
                          <a:latin typeface="Calibri" panose="020F0502020204030204"/>
                          <a:cs typeface="Calibri" panose="020F0502020204030204"/>
                        </a:rPr>
                        <a:t>184.3</a:t>
                      </a:r>
                    </a:p>
                  </a:txBody>
                  <a:tcPr marL="0" marR="0" marT="0" marB="0" anchor="ctr"/>
                </a:tc>
                <a:tc rowSpan="15">
                  <a:txBody>
                    <a:bodyPr/>
                    <a:lstStyle/>
                    <a:p>
                      <a:pPr algn="ctr">
                        <a:lnSpc>
                          <a:spcPct val="100000"/>
                        </a:lnSpc>
                      </a:pPr>
                      <a:r>
                        <a:rPr sz="900" dirty="0">
                          <a:latin typeface="宋体" panose="02010600030101010101" pitchFamily="2" charset="-122"/>
                          <a:cs typeface="宋体" panose="02010600030101010101" pitchFamily="2" charset="-122"/>
                        </a:rPr>
                        <a:t>长江</a:t>
                      </a:r>
                    </a:p>
                  </a:txBody>
                  <a:tcPr marL="0" marR="0" marT="0" marB="0" anchor="ctr"/>
                </a:tc>
              </a:tr>
              <a:tr h="156228">
                <a:tc vMerge="1">
                  <a:txBody>
                    <a:bodyPr/>
                    <a:lstStyle/>
                    <a:p>
                      <a:endParaRPr lang="zh-CN"/>
                    </a:p>
                  </a:txBody>
                  <a:tcPr marL="0" marR="0" marT="0" marB="0"/>
                </a:tc>
                <a:tc vMerge="1">
                  <a:txBody>
                    <a:bodyPr/>
                    <a:lstStyle/>
                    <a:p>
                      <a:endParaRPr lang="zh-CN"/>
                    </a:p>
                  </a:txBody>
                  <a:tcPr marL="0" marR="0" marT="0" marB="0"/>
                </a:tc>
                <a:tc>
                  <a:txBody>
                    <a:bodyPr/>
                    <a:lstStyle/>
                    <a:p>
                      <a:pPr marL="50800" algn="ctr">
                        <a:lnSpc>
                          <a:spcPct val="100000"/>
                        </a:lnSpc>
                      </a:pPr>
                      <a:r>
                        <a:rPr sz="900" spc="-5" dirty="0">
                          <a:latin typeface="宋体" panose="02010600030101010101" pitchFamily="2" charset="-122"/>
                          <a:cs typeface="宋体" panose="02010600030101010101" pitchFamily="2" charset="-122"/>
                        </a:rPr>
                        <a:t>氨氮（</a:t>
                      </a:r>
                      <a:r>
                        <a:rPr sz="900" spc="-10" dirty="0">
                          <a:latin typeface="Calibri" panose="020F0502020204030204"/>
                          <a:cs typeface="Calibri" panose="020F0502020204030204"/>
                        </a:rPr>
                        <a:t>N</a:t>
                      </a:r>
                      <a:r>
                        <a:rPr sz="900" dirty="0">
                          <a:latin typeface="Calibri" panose="020F0502020204030204"/>
                          <a:cs typeface="Calibri" panose="020F0502020204030204"/>
                        </a:rPr>
                        <a:t>H</a:t>
                      </a:r>
                      <a:r>
                        <a:rPr sz="900" spc="-15" baseline="-9000" dirty="0">
                          <a:latin typeface="Calibri" panose="020F0502020204030204"/>
                          <a:cs typeface="Calibri" panose="020F0502020204030204"/>
                        </a:rPr>
                        <a:t>3</a:t>
                      </a:r>
                      <a:r>
                        <a:rPr sz="900" spc="-5" dirty="0">
                          <a:latin typeface="Calibri" panose="020F0502020204030204"/>
                          <a:cs typeface="Calibri" panose="020F0502020204030204"/>
                        </a:rPr>
                        <a:t>-</a:t>
                      </a:r>
                      <a:r>
                        <a:rPr sz="900" spc="-10" dirty="0">
                          <a:latin typeface="Calibri" panose="020F0502020204030204"/>
                          <a:cs typeface="Calibri" panose="020F0502020204030204"/>
                        </a:rPr>
                        <a:t>N</a:t>
                      </a:r>
                      <a:r>
                        <a:rPr sz="900" dirty="0">
                          <a:latin typeface="宋体" panose="02010600030101010101" pitchFamily="2" charset="-122"/>
                          <a:cs typeface="宋体" panose="02010600030101010101" pitchFamily="2" charset="-122"/>
                        </a:rPr>
                        <a:t>）</a:t>
                      </a:r>
                      <a:endParaRPr sz="900">
                        <a:latin typeface="宋体" panose="02010600030101010101" pitchFamily="2" charset="-122"/>
                        <a:cs typeface="宋体" panose="02010600030101010101" pitchFamily="2" charset="-122"/>
                      </a:endParaRPr>
                    </a:p>
                  </a:txBody>
                  <a:tcPr marL="0" marR="0" marT="0" marB="0" anchor="ctr"/>
                </a:tc>
                <a:tc>
                  <a:txBody>
                    <a:bodyPr/>
                    <a:lstStyle/>
                    <a:p>
                      <a:pPr algn="ctr">
                        <a:lnSpc>
                          <a:spcPct val="100000"/>
                        </a:lnSpc>
                      </a:pPr>
                      <a:r>
                        <a:rPr sz="900" dirty="0">
                          <a:latin typeface="Calibri" panose="020F0502020204030204"/>
                          <a:cs typeface="Calibri" panose="020F0502020204030204"/>
                        </a:rPr>
                        <a:t>8</a:t>
                      </a:r>
                    </a:p>
                  </a:txBody>
                  <a:tcPr marL="0" marR="0" marT="0" marB="0" anchor="ctr"/>
                </a:tc>
                <a:tc>
                  <a:txBody>
                    <a:bodyPr/>
                    <a:lstStyle/>
                    <a:p>
                      <a:pPr marL="1270" algn="ctr">
                        <a:lnSpc>
                          <a:spcPct val="100000"/>
                        </a:lnSpc>
                      </a:pPr>
                      <a:r>
                        <a:rPr lang="en-US" sz="900" dirty="0">
                          <a:latin typeface="Calibri" panose="020F0502020204030204"/>
                          <a:cs typeface="Calibri" panose="020F0502020204030204"/>
                        </a:rPr>
                        <a:t>0.33</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900" dirty="0">
                          <a:latin typeface="Calibri" panose="020F0502020204030204"/>
                          <a:cs typeface="Calibri" panose="020F0502020204030204"/>
                        </a:rPr>
                        <a:t>0.27</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a:latin typeface="Calibri" panose="020F0502020204030204"/>
                          <a:cs typeface="Calibri" panose="020F0502020204030204"/>
                        </a:rPr>
                        <a:t>0.27</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a:solidFill>
                            <a:schemeClr val="tx1"/>
                          </a:solidFill>
                          <a:latin typeface="Calibri" panose="020F0502020204030204"/>
                          <a:cs typeface="Calibri" panose="020F0502020204030204"/>
                        </a:rPr>
                        <a:t>22.3</a:t>
                      </a:r>
                      <a:endParaRPr sz="900" dirty="0">
                        <a:solidFill>
                          <a:schemeClr val="tx1"/>
                        </a:solidFill>
                        <a:latin typeface="Calibri" panose="020F0502020204030204"/>
                        <a:cs typeface="Calibri" panose="020F0502020204030204"/>
                      </a:endParaRPr>
                    </a:p>
                  </a:txBody>
                  <a:tcPr marL="0" marR="0" marT="0" marB="0" anchor="ctr"/>
                </a:tc>
                <a:tc vMerge="1">
                  <a:txBody>
                    <a:bodyPr/>
                    <a:lstStyle/>
                    <a:p>
                      <a:endParaRPr lang="zh-CN"/>
                    </a:p>
                  </a:txBody>
                  <a:tcPr marL="0" marR="0" marT="0" marB="0"/>
                </a:tc>
              </a:tr>
              <a:tr h="183686">
                <a:tc vMerge="1">
                  <a:txBody>
                    <a:bodyPr/>
                    <a:lstStyle/>
                    <a:p>
                      <a:endParaRPr lang="zh-CN"/>
                    </a:p>
                  </a:txBody>
                  <a:tcPr marL="0" marR="0" marT="0" marB="0"/>
                </a:tc>
                <a:tc vMerge="1">
                  <a:txBody>
                    <a:bodyPr/>
                    <a:lstStyle/>
                    <a:p>
                      <a:endParaRPr lang="zh-CN"/>
                    </a:p>
                  </a:txBody>
                  <a:tcPr marL="0" marR="0" marT="0" marB="0"/>
                </a:tc>
                <a:tc>
                  <a:txBody>
                    <a:bodyPr/>
                    <a:lstStyle/>
                    <a:p>
                      <a:pPr marL="253365" algn="l">
                        <a:lnSpc>
                          <a:spcPct val="100000"/>
                        </a:lnSpc>
                      </a:pPr>
                      <a:r>
                        <a:rPr sz="900" dirty="0">
                          <a:latin typeface="宋体" panose="02010600030101010101" pitchFamily="2" charset="-122"/>
                          <a:cs typeface="宋体" panose="02010600030101010101" pitchFamily="2" charset="-122"/>
                        </a:rPr>
                        <a:t>石油类</a:t>
                      </a:r>
                    </a:p>
                  </a:txBody>
                  <a:tcPr marL="0" marR="0" marT="0" marB="0" anchor="ctr"/>
                </a:tc>
                <a:tc>
                  <a:txBody>
                    <a:bodyPr/>
                    <a:lstStyle/>
                    <a:p>
                      <a:pPr algn="ctr">
                        <a:lnSpc>
                          <a:spcPct val="100000"/>
                        </a:lnSpc>
                      </a:pPr>
                      <a:r>
                        <a:rPr sz="900" dirty="0">
                          <a:latin typeface="Calibri" panose="020F0502020204030204"/>
                          <a:cs typeface="Calibri" panose="020F0502020204030204"/>
                        </a:rPr>
                        <a:t>5</a:t>
                      </a:r>
                    </a:p>
                  </a:txBody>
                  <a:tcPr marL="0" marR="0" marT="0" marB="0" anchor="ctr"/>
                </a:tc>
                <a:tc>
                  <a:txBody>
                    <a:bodyPr/>
                    <a:lstStyle/>
                    <a:p>
                      <a:pPr marL="1270" algn="ctr">
                        <a:lnSpc>
                          <a:spcPct val="100000"/>
                        </a:lnSpc>
                      </a:pPr>
                      <a:r>
                        <a:rPr sz="900" dirty="0">
                          <a:latin typeface="Calibri" panose="020F0502020204030204"/>
                          <a:cs typeface="Calibri" panose="020F0502020204030204"/>
                        </a:rPr>
                        <a:t>0.</a:t>
                      </a:r>
                      <a:r>
                        <a:rPr lang="en-US" sz="900" dirty="0">
                          <a:latin typeface="Calibri" panose="020F0502020204030204"/>
                          <a:cs typeface="Calibri" panose="020F0502020204030204"/>
                        </a:rPr>
                        <a:t>53</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a:latin typeface="Calibri" panose="020F0502020204030204"/>
                          <a:cs typeface="Calibri" panose="020F0502020204030204"/>
                        </a:rPr>
                        <a:t>0.41</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lang="en-US" sz="900" dirty="0">
                          <a:latin typeface="Calibri" panose="020F0502020204030204"/>
                          <a:cs typeface="Calibri" panose="020F0502020204030204"/>
                        </a:rPr>
                        <a:t>0.41</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sz="900" dirty="0">
                          <a:latin typeface="Calibri" panose="020F0502020204030204"/>
                          <a:cs typeface="Calibri" panose="020F0502020204030204"/>
                        </a:rPr>
                        <a:t>/</a:t>
                      </a:r>
                      <a:endParaRPr sz="900">
                        <a:latin typeface="Calibri" panose="020F0502020204030204"/>
                        <a:cs typeface="Calibri" panose="020F0502020204030204"/>
                      </a:endParaRPr>
                    </a:p>
                  </a:txBody>
                  <a:tcPr marL="0" marR="0" marT="0" marB="0" anchor="ctr"/>
                </a:tc>
                <a:tc vMerge="1">
                  <a:txBody>
                    <a:bodyPr/>
                    <a:lstStyle/>
                    <a:p>
                      <a:endParaRPr lang="zh-CN"/>
                    </a:p>
                  </a:txBody>
                  <a:tcPr marL="0" marR="0" marT="0" marB="0"/>
                </a:tc>
              </a:tr>
              <a:tr h="139136">
                <a:tc vMerge="1">
                  <a:txBody>
                    <a:bodyPr/>
                    <a:lstStyle/>
                    <a:p>
                      <a:endParaRPr lang="zh-CN"/>
                    </a:p>
                  </a:txBody>
                  <a:tcPr marL="0" marR="0" marT="0" marB="0"/>
                </a:tc>
                <a:tc vMerge="1">
                  <a:txBody>
                    <a:bodyPr/>
                    <a:lstStyle/>
                    <a:p>
                      <a:endParaRPr lang="zh-CN"/>
                    </a:p>
                  </a:txBody>
                  <a:tcPr marL="0" marR="0" marT="0" marB="0"/>
                </a:tc>
                <a:tc>
                  <a:txBody>
                    <a:bodyPr/>
                    <a:lstStyle/>
                    <a:p>
                      <a:pPr marL="52705" algn="ctr">
                        <a:lnSpc>
                          <a:spcPts val="1075"/>
                        </a:lnSpc>
                      </a:pPr>
                      <a:r>
                        <a:rPr sz="900" dirty="0">
                          <a:latin typeface="宋体" panose="02010600030101010101" pitchFamily="2" charset="-122"/>
                          <a:cs typeface="宋体" panose="02010600030101010101" pitchFamily="2" charset="-122"/>
                        </a:rPr>
                        <a:t>总磷（以</a:t>
                      </a:r>
                      <a:r>
                        <a:rPr sz="900" dirty="0">
                          <a:latin typeface="Calibri" panose="020F0502020204030204"/>
                          <a:cs typeface="Calibri" panose="020F0502020204030204"/>
                        </a:rPr>
                        <a:t>P</a:t>
                      </a:r>
                      <a:r>
                        <a:rPr sz="900" dirty="0">
                          <a:latin typeface="宋体" panose="02010600030101010101" pitchFamily="2" charset="-122"/>
                          <a:cs typeface="宋体" panose="02010600030101010101" pitchFamily="2" charset="-122"/>
                        </a:rPr>
                        <a:t>计）</a:t>
                      </a:r>
                    </a:p>
                  </a:txBody>
                  <a:tcPr marL="0" marR="0" marT="0" marB="0" anchor="ctr"/>
                </a:tc>
                <a:tc>
                  <a:txBody>
                    <a:bodyPr/>
                    <a:lstStyle/>
                    <a:p>
                      <a:pPr algn="ctr">
                        <a:lnSpc>
                          <a:spcPct val="100000"/>
                        </a:lnSpc>
                      </a:pPr>
                      <a:r>
                        <a:rPr sz="900" dirty="0">
                          <a:latin typeface="Calibri" panose="020F0502020204030204"/>
                          <a:cs typeface="Calibri" panose="020F0502020204030204"/>
                        </a:rPr>
                        <a:t>1</a:t>
                      </a:r>
                    </a:p>
                  </a:txBody>
                  <a:tcPr marL="0" marR="0" marT="0" marB="0" anchor="ctr"/>
                </a:tc>
                <a:tc>
                  <a:txBody>
                    <a:bodyPr/>
                    <a:lstStyle/>
                    <a:p>
                      <a:pPr marL="1270" algn="ctr">
                        <a:lnSpc>
                          <a:spcPct val="100000"/>
                        </a:lnSpc>
                      </a:pPr>
                      <a:r>
                        <a:rPr sz="900" dirty="0">
                          <a:latin typeface="Calibri" panose="020F0502020204030204"/>
                          <a:cs typeface="Calibri" panose="020F0502020204030204"/>
                        </a:rPr>
                        <a:t>0.</a:t>
                      </a:r>
                      <a:r>
                        <a:rPr lang="en-US" sz="900" dirty="0">
                          <a:latin typeface="Calibri" panose="020F0502020204030204"/>
                          <a:cs typeface="Calibri" panose="020F0502020204030204"/>
                        </a:rPr>
                        <a:t>22</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sz="900" dirty="0">
                          <a:latin typeface="Calibri" panose="020F0502020204030204"/>
                          <a:cs typeface="Calibri" panose="020F0502020204030204"/>
                        </a:rPr>
                        <a:t>0.</a:t>
                      </a:r>
                      <a:r>
                        <a:rPr lang="en-US" sz="900" dirty="0">
                          <a:latin typeface="Calibri" panose="020F0502020204030204"/>
                          <a:cs typeface="Calibri" panose="020F0502020204030204"/>
                        </a:rPr>
                        <a:t>18</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lang="en-US" sz="900" dirty="0">
                          <a:latin typeface="Calibri" panose="020F0502020204030204"/>
                          <a:cs typeface="Calibri" panose="020F0502020204030204"/>
                        </a:rPr>
                        <a:t>0.18</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166594">
                <a:tc vMerge="1">
                  <a:txBody>
                    <a:bodyPr/>
                    <a:lstStyle/>
                    <a:p>
                      <a:endParaRPr lang="zh-CN"/>
                    </a:p>
                  </a:txBody>
                  <a:tcPr marL="0" marR="0" marT="0" marB="0"/>
                </a:tc>
                <a:tc vMerge="1">
                  <a:txBody>
                    <a:bodyPr/>
                    <a:lstStyle/>
                    <a:p>
                      <a:endParaRPr lang="zh-CN"/>
                    </a:p>
                  </a:txBody>
                  <a:tcPr marL="0" marR="0" marT="0" marB="0"/>
                </a:tc>
                <a:tc>
                  <a:txBody>
                    <a:bodyPr/>
                    <a:lstStyle/>
                    <a:p>
                      <a:pPr marL="46355" algn="ctr">
                        <a:lnSpc>
                          <a:spcPct val="100000"/>
                        </a:lnSpc>
                      </a:pPr>
                      <a:r>
                        <a:rPr sz="900" dirty="0">
                          <a:latin typeface="宋体" panose="02010600030101010101" pitchFamily="2" charset="-122"/>
                          <a:cs typeface="宋体" panose="02010600030101010101" pitchFamily="2" charset="-122"/>
                        </a:rPr>
                        <a:t>总氮（以</a:t>
                      </a:r>
                      <a:r>
                        <a:rPr sz="900" spc="-5" dirty="0">
                          <a:latin typeface="Calibri" panose="020F0502020204030204"/>
                          <a:cs typeface="Calibri" panose="020F0502020204030204"/>
                        </a:rPr>
                        <a:t>N</a:t>
                      </a:r>
                      <a:r>
                        <a:rPr sz="900" dirty="0">
                          <a:latin typeface="宋体" panose="02010600030101010101" pitchFamily="2" charset="-122"/>
                          <a:cs typeface="宋体" panose="02010600030101010101" pitchFamily="2" charset="-122"/>
                        </a:rPr>
                        <a:t>计）</a:t>
                      </a:r>
                    </a:p>
                  </a:txBody>
                  <a:tcPr marL="0" marR="0" marT="0" marB="0" anchor="ctr"/>
                </a:tc>
                <a:tc>
                  <a:txBody>
                    <a:bodyPr/>
                    <a:lstStyle/>
                    <a:p>
                      <a:pPr algn="ctr">
                        <a:lnSpc>
                          <a:spcPct val="100000"/>
                        </a:lnSpc>
                      </a:pPr>
                      <a:r>
                        <a:rPr sz="900" spc="-5" dirty="0">
                          <a:latin typeface="Calibri" panose="020F0502020204030204"/>
                          <a:cs typeface="Calibri" panose="020F0502020204030204"/>
                        </a:rPr>
                        <a:t>40</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900" dirty="0">
                          <a:latin typeface="Calibri" panose="020F0502020204030204"/>
                          <a:cs typeface="Calibri" panose="020F0502020204030204"/>
                        </a:rPr>
                        <a:t>13.9</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a:latin typeface="Calibri" panose="020F0502020204030204"/>
                          <a:cs typeface="Calibri" panose="020F0502020204030204"/>
                        </a:rPr>
                        <a:t>10.8</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lang="en-US" sz="900" dirty="0">
                          <a:latin typeface="Calibri" panose="020F0502020204030204"/>
                          <a:cs typeface="Calibri" panose="020F0502020204030204"/>
                        </a:rPr>
                        <a:t>10.8</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sz="900" dirty="0">
                          <a:latin typeface="Calibri" panose="020F0502020204030204"/>
                          <a:cs typeface="Calibri" panose="020F0502020204030204"/>
                        </a:rPr>
                        <a:t>/</a:t>
                      </a:r>
                      <a:endParaRPr sz="900">
                        <a:latin typeface="Calibri" panose="020F0502020204030204"/>
                        <a:cs typeface="Calibri" panose="020F0502020204030204"/>
                      </a:endParaRPr>
                    </a:p>
                  </a:txBody>
                  <a:tcPr marL="0" marR="0" marT="0" marB="0" anchor="ctr"/>
                </a:tc>
                <a:tc vMerge="1">
                  <a:txBody>
                    <a:bodyPr/>
                    <a:lstStyle/>
                    <a:p>
                      <a:endParaRPr lang="zh-CN"/>
                    </a:p>
                  </a:txBody>
                  <a:tcPr marL="0" marR="0" marT="0" marB="0"/>
                </a:tc>
              </a:tr>
              <a:tr h="158656">
                <a:tc vMerge="1">
                  <a:txBody>
                    <a:bodyPr/>
                    <a:lstStyle/>
                    <a:p>
                      <a:endParaRPr lang="zh-CN"/>
                    </a:p>
                  </a:txBody>
                  <a:tcPr marL="0" marR="0" marT="0" marB="0"/>
                </a:tc>
                <a:tc vMerge="1">
                  <a:txBody>
                    <a:bodyPr/>
                    <a:lstStyle/>
                    <a:p>
                      <a:endParaRPr lang="zh-CN"/>
                    </a:p>
                  </a:txBody>
                  <a:tcPr marL="0" marR="0" marT="0" marB="0"/>
                </a:tc>
                <a:tc>
                  <a:txBody>
                    <a:bodyPr/>
                    <a:lstStyle/>
                    <a:p>
                      <a:pPr marL="253365" algn="l">
                        <a:lnSpc>
                          <a:spcPct val="100000"/>
                        </a:lnSpc>
                      </a:pPr>
                      <a:r>
                        <a:rPr sz="900" dirty="0">
                          <a:latin typeface="宋体" panose="02010600030101010101" pitchFamily="2" charset="-122"/>
                          <a:cs typeface="宋体" panose="02010600030101010101" pitchFamily="2" charset="-122"/>
                        </a:rPr>
                        <a:t>悬浮物</a:t>
                      </a:r>
                    </a:p>
                  </a:txBody>
                  <a:tcPr marL="0" marR="0" marT="0" marB="0" anchor="ctr"/>
                </a:tc>
                <a:tc>
                  <a:txBody>
                    <a:bodyPr/>
                    <a:lstStyle/>
                    <a:p>
                      <a:pPr algn="ctr">
                        <a:lnSpc>
                          <a:spcPct val="100000"/>
                        </a:lnSpc>
                      </a:pPr>
                      <a:r>
                        <a:rPr sz="900" spc="-5" dirty="0">
                          <a:latin typeface="Calibri" panose="020F0502020204030204"/>
                          <a:cs typeface="Calibri" panose="020F0502020204030204"/>
                        </a:rPr>
                        <a:t>70</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900" dirty="0">
                          <a:latin typeface="Calibri" panose="020F0502020204030204"/>
                          <a:cs typeface="Calibri" panose="020F0502020204030204"/>
                        </a:rPr>
                        <a:t>19.3</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a:latin typeface="Calibri" panose="020F0502020204030204"/>
                          <a:cs typeface="Calibri" panose="020F0502020204030204"/>
                        </a:rPr>
                        <a:t>14.53</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lang="en-US" sz="900" dirty="0">
                          <a:latin typeface="Calibri" panose="020F0502020204030204"/>
                          <a:cs typeface="Calibri" panose="020F0502020204030204"/>
                        </a:rPr>
                        <a:t>14.53</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sz="900" dirty="0">
                          <a:latin typeface="Calibri" panose="020F0502020204030204"/>
                          <a:cs typeface="Calibri" panose="020F0502020204030204"/>
                        </a:rPr>
                        <a:t>/</a:t>
                      </a:r>
                      <a:endParaRPr sz="900">
                        <a:latin typeface="Calibri" panose="020F0502020204030204"/>
                        <a:cs typeface="Calibri" panose="020F0502020204030204"/>
                      </a:endParaRPr>
                    </a:p>
                  </a:txBody>
                  <a:tcPr marL="0" marR="0" marT="0" marB="0" anchor="ctr"/>
                </a:tc>
                <a:tc vMerge="1">
                  <a:txBody>
                    <a:bodyPr/>
                    <a:lstStyle/>
                    <a:p>
                      <a:endParaRPr lang="zh-CN"/>
                    </a:p>
                  </a:txBody>
                  <a:tcPr marL="0" marR="0" marT="0" marB="0"/>
                </a:tc>
              </a:tr>
              <a:tr h="140465">
                <a:tc vMerge="1">
                  <a:txBody>
                    <a:bodyPr/>
                    <a:lstStyle/>
                    <a:p>
                      <a:endParaRPr lang="zh-CN"/>
                    </a:p>
                  </a:txBody>
                  <a:tcPr marL="0" marR="0" marT="0" marB="0"/>
                </a:tc>
                <a:tc vMerge="1">
                  <a:txBody>
                    <a:bodyPr/>
                    <a:lstStyle/>
                    <a:p>
                      <a:endParaRPr lang="zh-CN"/>
                    </a:p>
                  </a:txBody>
                  <a:tcPr marL="0" marR="0" marT="0" marB="0"/>
                </a:tc>
                <a:tc>
                  <a:txBody>
                    <a:bodyPr/>
                    <a:lstStyle/>
                    <a:p>
                      <a:pPr marL="253365" algn="l">
                        <a:lnSpc>
                          <a:spcPts val="1070"/>
                        </a:lnSpc>
                      </a:pPr>
                      <a:r>
                        <a:rPr sz="900" dirty="0">
                          <a:latin typeface="宋体" panose="02010600030101010101" pitchFamily="2" charset="-122"/>
                          <a:cs typeface="宋体" panose="02010600030101010101" pitchFamily="2" charset="-122"/>
                        </a:rPr>
                        <a:t>挥发酚</a:t>
                      </a:r>
                    </a:p>
                  </a:txBody>
                  <a:tcPr marL="0" marR="0" marT="0" marB="0" anchor="ctr"/>
                </a:tc>
                <a:tc>
                  <a:txBody>
                    <a:bodyPr/>
                    <a:lstStyle/>
                    <a:p>
                      <a:pPr marL="1270" algn="ctr">
                        <a:lnSpc>
                          <a:spcPct val="100000"/>
                        </a:lnSpc>
                      </a:pPr>
                      <a:r>
                        <a:rPr sz="900" dirty="0">
                          <a:latin typeface="Calibri" panose="020F0502020204030204"/>
                          <a:cs typeface="Calibri" panose="020F0502020204030204"/>
                        </a:rPr>
                        <a:t>0.5</a:t>
                      </a:r>
                    </a:p>
                  </a:txBody>
                  <a:tcPr marL="0" marR="0" marT="0" marB="0" anchor="ctr"/>
                </a:tc>
                <a:tc>
                  <a:txBody>
                    <a:bodyPr/>
                    <a:lstStyle/>
                    <a:p>
                      <a:pPr marL="1270" algn="ctr">
                        <a:lnSpc>
                          <a:spcPct val="100000"/>
                        </a:lnSpc>
                      </a:pPr>
                      <a:r>
                        <a:rPr sz="900" dirty="0">
                          <a:latin typeface="Calibri" panose="020F0502020204030204"/>
                          <a:cs typeface="Calibri" panose="020F0502020204030204"/>
                        </a:rPr>
                        <a:t>0.0</a:t>
                      </a:r>
                      <a:r>
                        <a:rPr lang="en-US" sz="900" dirty="0">
                          <a:latin typeface="Calibri" panose="020F0502020204030204"/>
                          <a:cs typeface="Calibri" panose="020F0502020204030204"/>
                        </a:rPr>
                        <a:t>2</a:t>
                      </a:r>
                    </a:p>
                  </a:txBody>
                  <a:tcPr marL="0" marR="0" marT="0" marB="0" anchor="ctr"/>
                </a:tc>
                <a:tc>
                  <a:txBody>
                    <a:bodyPr/>
                    <a:lstStyle/>
                    <a:p>
                      <a:pPr marL="223520" algn="l">
                        <a:lnSpc>
                          <a:spcPct val="100000"/>
                        </a:lnSpc>
                      </a:pPr>
                      <a:r>
                        <a:rPr sz="900" dirty="0">
                          <a:latin typeface="Calibri" panose="020F0502020204030204"/>
                          <a:cs typeface="Calibri" panose="020F0502020204030204"/>
                        </a:rPr>
                        <a:t>0.0</a:t>
                      </a:r>
                      <a:r>
                        <a:rPr lang="en-US" sz="900" dirty="0">
                          <a:latin typeface="Calibri" panose="020F0502020204030204"/>
                          <a:cs typeface="Calibri" panose="020F0502020204030204"/>
                        </a:rPr>
                        <a:t>11</a:t>
                      </a:r>
                      <a:endParaRPr sz="900" dirty="0">
                        <a:latin typeface="Calibri" panose="020F0502020204030204"/>
                        <a:cs typeface="Calibri" panose="020F0502020204030204"/>
                      </a:endParaRPr>
                    </a:p>
                  </a:txBody>
                  <a:tcPr marL="0" marR="0" marT="0" marB="0" anchor="ctr"/>
                </a:tc>
                <a:tc>
                  <a:txBody>
                    <a:bodyPr/>
                    <a:lstStyle/>
                    <a:p>
                      <a:pPr marL="259080" algn="l">
                        <a:lnSpc>
                          <a:spcPct val="100000"/>
                        </a:lnSpc>
                      </a:pPr>
                      <a:r>
                        <a:rPr lang="en-US" sz="900" dirty="0">
                          <a:latin typeface="Calibri" panose="020F0502020204030204"/>
                          <a:cs typeface="Calibri" panose="020F0502020204030204"/>
                        </a:rPr>
                        <a:t>0.011</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140465">
                <a:tc vMerge="1">
                  <a:txBody>
                    <a:bodyPr/>
                    <a:lstStyle/>
                    <a:p>
                      <a:endParaRPr lang="zh-CN"/>
                    </a:p>
                  </a:txBody>
                  <a:tcPr marL="0" marR="0" marT="0" marB="0"/>
                </a:tc>
                <a:tc vMerge="1">
                  <a:txBody>
                    <a:bodyPr/>
                    <a:lstStyle/>
                    <a:p>
                      <a:endParaRPr lang="zh-CN"/>
                    </a:p>
                  </a:txBody>
                  <a:tcPr marL="0" marR="0" marT="0" marB="0"/>
                </a:tc>
                <a:tc>
                  <a:txBody>
                    <a:bodyPr/>
                    <a:lstStyle/>
                    <a:p>
                      <a:pPr marL="253365" algn="l">
                        <a:lnSpc>
                          <a:spcPct val="100000"/>
                        </a:lnSpc>
                      </a:pPr>
                      <a:r>
                        <a:rPr sz="900" spc="-5" dirty="0">
                          <a:latin typeface="宋体" panose="02010600030101010101" pitchFamily="2" charset="-122"/>
                          <a:cs typeface="宋体" panose="02010600030101010101" pitchFamily="2" charset="-122"/>
                        </a:rPr>
                        <a:t>硫化物</a:t>
                      </a:r>
                      <a:endParaRPr sz="900" dirty="0">
                        <a:latin typeface="宋体" panose="02010600030101010101" pitchFamily="2" charset="-122"/>
                        <a:cs typeface="宋体" panose="02010600030101010101" pitchFamily="2" charset="-122"/>
                      </a:endParaRPr>
                    </a:p>
                  </a:txBody>
                  <a:tcPr marL="0" marR="0" marT="0" marB="0" anchor="ctr"/>
                </a:tc>
                <a:tc>
                  <a:txBody>
                    <a:bodyPr/>
                    <a:lstStyle/>
                    <a:p>
                      <a:pPr marL="1270" algn="ctr">
                        <a:lnSpc>
                          <a:spcPct val="100000"/>
                        </a:lnSpc>
                      </a:pPr>
                      <a:r>
                        <a:rPr sz="900" dirty="0">
                          <a:latin typeface="Calibri" panose="020F0502020204030204"/>
                          <a:cs typeface="Calibri" panose="020F0502020204030204"/>
                        </a:rPr>
                        <a:t>1.0</a:t>
                      </a:r>
                    </a:p>
                  </a:txBody>
                  <a:tcPr marL="0" marR="0" marT="0" marB="0" anchor="ctr"/>
                </a:tc>
                <a:tc>
                  <a:txBody>
                    <a:bodyPr/>
                    <a:lstStyle/>
                    <a:p>
                      <a:pPr marL="218440" algn="l">
                        <a:lnSpc>
                          <a:spcPct val="100000"/>
                        </a:lnSpc>
                      </a:pPr>
                      <a:r>
                        <a:rPr sz="900" dirty="0">
                          <a:latin typeface="宋体" panose="02010600030101010101" pitchFamily="2" charset="-122"/>
                          <a:cs typeface="宋体" panose="02010600030101010101" pitchFamily="2" charset="-122"/>
                        </a:rPr>
                        <a:t>未检出</a:t>
                      </a:r>
                    </a:p>
                  </a:txBody>
                  <a:tcPr marL="0" marR="0" marT="0" marB="0" anchor="ctr"/>
                </a:tc>
                <a:tc>
                  <a:txBody>
                    <a:bodyPr/>
                    <a:lstStyle/>
                    <a:p>
                      <a:pPr marL="2540" algn="ctr">
                        <a:lnSpc>
                          <a:spcPct val="100000"/>
                        </a:lnSpc>
                      </a:pPr>
                      <a:r>
                        <a:rPr sz="900" dirty="0">
                          <a:latin typeface="Calibri" panose="020F0502020204030204"/>
                          <a:cs typeface="Calibri" panose="020F0502020204030204"/>
                        </a:rPr>
                        <a:t>0</a:t>
                      </a:r>
                    </a:p>
                  </a:txBody>
                  <a:tcPr marL="0" marR="0" marT="0" marB="0" anchor="ctr"/>
                </a:tc>
                <a:tc>
                  <a:txBody>
                    <a:bodyPr/>
                    <a:lstStyle/>
                    <a:p>
                      <a:pPr marL="229870" algn="l">
                        <a:lnSpc>
                          <a:spcPct val="100000"/>
                        </a:lnSpc>
                      </a:pPr>
                      <a:r>
                        <a:rPr lang="en-US" sz="900" dirty="0">
                          <a:latin typeface="Calibri" panose="020F0502020204030204"/>
                          <a:cs typeface="Calibri" panose="020F0502020204030204"/>
                        </a:rPr>
                        <a:t>     0     </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140465">
                <a:tc vMerge="1">
                  <a:txBody>
                    <a:bodyPr/>
                    <a:lstStyle/>
                    <a:p>
                      <a:endParaRPr lang="zh-CN"/>
                    </a:p>
                  </a:txBody>
                  <a:tcPr marL="0" marR="0" marT="0" marB="0"/>
                </a:tc>
                <a:tc vMerge="1">
                  <a:txBody>
                    <a:bodyPr/>
                    <a:lstStyle/>
                    <a:p>
                      <a:endParaRPr lang="zh-CN"/>
                    </a:p>
                  </a:txBody>
                  <a:tcPr marL="0" marR="0" marT="0" marB="0"/>
                </a:tc>
                <a:tc>
                  <a:txBody>
                    <a:bodyPr/>
                    <a:lstStyle/>
                    <a:p>
                      <a:pPr marL="197485" algn="l">
                        <a:lnSpc>
                          <a:spcPts val="1070"/>
                        </a:lnSpc>
                      </a:pPr>
                      <a:r>
                        <a:rPr sz="900" dirty="0">
                          <a:solidFill>
                            <a:schemeClr val="tx1"/>
                          </a:solidFill>
                          <a:latin typeface="宋体" panose="02010600030101010101" pitchFamily="2" charset="-122"/>
                          <a:cs typeface="宋体" panose="02010600030101010101" pitchFamily="2" charset="-122"/>
                        </a:rPr>
                        <a:t>总氰化物</a:t>
                      </a:r>
                    </a:p>
                  </a:txBody>
                  <a:tcPr marL="0" marR="0" marT="0" marB="0" anchor="ctr"/>
                </a:tc>
                <a:tc>
                  <a:txBody>
                    <a:bodyPr/>
                    <a:lstStyle/>
                    <a:p>
                      <a:pPr marL="1270" algn="ctr">
                        <a:lnSpc>
                          <a:spcPct val="100000"/>
                        </a:lnSpc>
                      </a:pPr>
                      <a:r>
                        <a:rPr sz="900" dirty="0">
                          <a:solidFill>
                            <a:schemeClr val="tx1"/>
                          </a:solidFill>
                          <a:latin typeface="Calibri" panose="020F0502020204030204"/>
                          <a:cs typeface="Calibri" panose="020F0502020204030204"/>
                        </a:rPr>
                        <a:t>0.5</a:t>
                      </a:r>
                    </a:p>
                  </a:txBody>
                  <a:tcPr marL="0" marR="0" marT="0" marB="0" anchor="ctr"/>
                </a:tc>
                <a:tc>
                  <a:txBody>
                    <a:bodyPr/>
                    <a:lstStyle/>
                    <a:p>
                      <a:pPr marL="218440" marR="0" indent="0" algn="l" defTabSz="914400" rtl="0" eaLnBrk="1" fontAlgn="auto" latinLnBrk="0" hangingPunct="1">
                        <a:lnSpc>
                          <a:spcPct val="100000"/>
                        </a:lnSpc>
                        <a:spcBef>
                          <a:spcPts val="0"/>
                        </a:spcBef>
                        <a:spcAft>
                          <a:spcPts val="0"/>
                        </a:spcAft>
                        <a:buClrTx/>
                        <a:buSzTx/>
                        <a:buFontTx/>
                        <a:buNone/>
                        <a:defRPr/>
                      </a:pPr>
                      <a:r>
                        <a:rPr lang="zh-CN" altLang="en-US" sz="900" dirty="0">
                          <a:latin typeface="宋体" panose="02010600030101010101" pitchFamily="2" charset="-122"/>
                          <a:cs typeface="宋体" panose="02010600030101010101" pitchFamily="2" charset="-122"/>
                        </a:rPr>
                        <a:t>未检出</a:t>
                      </a:r>
                    </a:p>
                  </a:txBody>
                  <a:tcPr marL="0" marR="0" marT="0" marB="0" anchor="ctr"/>
                </a:tc>
                <a:tc>
                  <a:txBody>
                    <a:bodyPr/>
                    <a:lstStyle/>
                    <a:p>
                      <a:pPr marL="2540" algn="ctr">
                        <a:lnSpc>
                          <a:spcPct val="100000"/>
                        </a:lnSpc>
                      </a:pPr>
                      <a:r>
                        <a:rPr lang="en-US" sz="900" dirty="0">
                          <a:latin typeface="Calibri" panose="020F0502020204030204"/>
                          <a:cs typeface="Calibri" panose="020F0502020204030204"/>
                        </a:rPr>
                        <a:t>0</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900" dirty="0">
                          <a:latin typeface="Calibri" panose="020F0502020204030204"/>
                          <a:cs typeface="Calibri" panose="020F0502020204030204"/>
                        </a:rPr>
                        <a:t>0</a:t>
                      </a:r>
                    </a:p>
                  </a:txBody>
                  <a:tcPr marL="0" marR="0" marT="0" marB="0" anchor="ctr"/>
                </a:tc>
                <a:tc>
                  <a:txBody>
                    <a:bodyPr/>
                    <a:lstStyle/>
                    <a:p>
                      <a:pPr algn="ctr">
                        <a:lnSpc>
                          <a:spcPct val="100000"/>
                        </a:lnSpc>
                      </a:pPr>
                      <a:r>
                        <a:rPr sz="900" dirty="0">
                          <a:latin typeface="Calibri" panose="020F0502020204030204"/>
                          <a:cs typeface="Calibri" panose="020F0502020204030204"/>
                        </a:rPr>
                        <a:t>/</a:t>
                      </a:r>
                      <a:endParaRPr sz="900">
                        <a:latin typeface="Calibri" panose="020F0502020204030204"/>
                        <a:cs typeface="Calibri" panose="020F0502020204030204"/>
                      </a:endParaRPr>
                    </a:p>
                  </a:txBody>
                  <a:tcPr marL="0" marR="0" marT="0" marB="0" anchor="ctr"/>
                </a:tc>
                <a:tc vMerge="1">
                  <a:txBody>
                    <a:bodyPr/>
                    <a:lstStyle/>
                    <a:p>
                      <a:endParaRPr lang="zh-CN"/>
                    </a:p>
                  </a:txBody>
                  <a:tcPr marL="0" marR="0" marT="0" marB="0"/>
                </a:tc>
              </a:tr>
              <a:tr h="140465">
                <a:tc vMerge="1">
                  <a:txBody>
                    <a:bodyPr/>
                    <a:lstStyle/>
                    <a:p>
                      <a:endParaRPr lang="zh-CN"/>
                    </a:p>
                  </a:txBody>
                  <a:tcPr marL="0" marR="0" marT="0" marB="0"/>
                </a:tc>
                <a:tc vMerge="1">
                  <a:txBody>
                    <a:bodyPr/>
                    <a:lstStyle/>
                    <a:p>
                      <a:endParaRPr lang="zh-CN"/>
                    </a:p>
                  </a:txBody>
                  <a:tcPr marL="0" marR="0" marT="0" marB="0"/>
                </a:tc>
                <a:tc>
                  <a:txBody>
                    <a:bodyPr/>
                    <a:lstStyle/>
                    <a:p>
                      <a:pPr algn="ctr">
                        <a:lnSpc>
                          <a:spcPts val="1070"/>
                        </a:lnSpc>
                      </a:pPr>
                      <a:r>
                        <a:rPr sz="900" dirty="0">
                          <a:latin typeface="宋体" panose="02010600030101010101" pitchFamily="2" charset="-122"/>
                          <a:cs typeface="宋体" panose="02010600030101010101" pitchFamily="2" charset="-122"/>
                        </a:rPr>
                        <a:t>苯</a:t>
                      </a:r>
                      <a:endParaRPr sz="900">
                        <a:latin typeface="宋体" panose="02010600030101010101" pitchFamily="2" charset="-122"/>
                        <a:cs typeface="宋体" panose="02010600030101010101" pitchFamily="2" charset="-122"/>
                      </a:endParaRPr>
                    </a:p>
                  </a:txBody>
                  <a:tcPr marL="0" marR="0" marT="0" marB="0" anchor="ctr"/>
                </a:tc>
                <a:tc>
                  <a:txBody>
                    <a:bodyPr/>
                    <a:lstStyle/>
                    <a:p>
                      <a:pPr marL="1270" algn="ctr">
                        <a:lnSpc>
                          <a:spcPct val="100000"/>
                        </a:lnSpc>
                      </a:pPr>
                      <a:r>
                        <a:rPr sz="900" dirty="0">
                          <a:latin typeface="Calibri" panose="020F0502020204030204"/>
                          <a:cs typeface="Calibri" panose="020F0502020204030204"/>
                        </a:rPr>
                        <a:t>0.1</a:t>
                      </a:r>
                    </a:p>
                  </a:txBody>
                  <a:tcPr marL="0" marR="0" marT="0" marB="0" anchor="ctr"/>
                </a:tc>
                <a:tc>
                  <a:txBody>
                    <a:bodyPr/>
                    <a:lstStyle/>
                    <a:p>
                      <a:pPr marL="218440" algn="l">
                        <a:lnSpc>
                          <a:spcPct val="100000"/>
                        </a:lnSpc>
                      </a:pPr>
                      <a:r>
                        <a:rPr sz="900" dirty="0">
                          <a:latin typeface="宋体" panose="02010600030101010101" pitchFamily="2" charset="-122"/>
                          <a:cs typeface="宋体" panose="02010600030101010101" pitchFamily="2" charset="-122"/>
                        </a:rPr>
                        <a:t>未检出</a:t>
                      </a:r>
                    </a:p>
                  </a:txBody>
                  <a:tcPr marL="0" marR="0" marT="0" marB="0" anchor="ctr"/>
                </a:tc>
                <a:tc>
                  <a:txBody>
                    <a:bodyPr/>
                    <a:lstStyle/>
                    <a:p>
                      <a:pPr marL="2540" algn="ctr">
                        <a:lnSpc>
                          <a:spcPct val="100000"/>
                        </a:lnSpc>
                      </a:pPr>
                      <a:r>
                        <a:rPr sz="900" dirty="0">
                          <a:latin typeface="Calibri" panose="020F0502020204030204"/>
                          <a:cs typeface="Calibri" panose="020F0502020204030204"/>
                        </a:rPr>
                        <a:t>0</a:t>
                      </a:r>
                    </a:p>
                  </a:txBody>
                  <a:tcPr marL="0" marR="0" marT="0" marB="0" anchor="ctr"/>
                </a:tc>
                <a:tc>
                  <a:txBody>
                    <a:bodyPr/>
                    <a:lstStyle/>
                    <a:p>
                      <a:pPr marL="1270" algn="ctr">
                        <a:lnSpc>
                          <a:spcPct val="100000"/>
                        </a:lnSpc>
                      </a:pPr>
                      <a:r>
                        <a:rPr sz="900" dirty="0">
                          <a:latin typeface="Calibri" panose="020F0502020204030204"/>
                          <a:cs typeface="Calibri" panose="020F0502020204030204"/>
                        </a:rPr>
                        <a:t>0</a:t>
                      </a:r>
                    </a:p>
                  </a:txBody>
                  <a:tcPr marL="0" marR="0" marT="0" marB="0" anchor="ctr"/>
                </a:tc>
                <a:tc>
                  <a:txBody>
                    <a:bodyPr/>
                    <a:lstStyle/>
                    <a:p>
                      <a:pPr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140465">
                <a:tc vMerge="1">
                  <a:txBody>
                    <a:bodyPr/>
                    <a:lstStyle/>
                    <a:p>
                      <a:endParaRPr lang="zh-CN"/>
                    </a:p>
                  </a:txBody>
                  <a:tcPr marL="0" marR="0" marT="0" marB="0"/>
                </a:tc>
                <a:tc vMerge="1">
                  <a:txBody>
                    <a:bodyPr/>
                    <a:lstStyle/>
                    <a:p>
                      <a:endParaRPr lang="zh-CN"/>
                    </a:p>
                  </a:txBody>
                  <a:tcPr marL="0" marR="0" marT="0" marB="0"/>
                </a:tc>
                <a:tc>
                  <a:txBody>
                    <a:bodyPr/>
                    <a:lstStyle/>
                    <a:p>
                      <a:pPr marL="635" algn="ctr">
                        <a:lnSpc>
                          <a:spcPts val="1070"/>
                        </a:lnSpc>
                      </a:pPr>
                      <a:r>
                        <a:rPr sz="900" dirty="0">
                          <a:latin typeface="宋体" panose="02010600030101010101" pitchFamily="2" charset="-122"/>
                          <a:cs typeface="宋体" panose="02010600030101010101" pitchFamily="2" charset="-122"/>
                        </a:rPr>
                        <a:t>甲苯</a:t>
                      </a:r>
                      <a:endParaRPr sz="900">
                        <a:latin typeface="宋体" panose="02010600030101010101" pitchFamily="2" charset="-122"/>
                        <a:cs typeface="宋体" panose="02010600030101010101" pitchFamily="2" charset="-122"/>
                      </a:endParaRPr>
                    </a:p>
                  </a:txBody>
                  <a:tcPr marL="0" marR="0" marT="0" marB="0" anchor="ctr"/>
                </a:tc>
                <a:tc>
                  <a:txBody>
                    <a:bodyPr/>
                    <a:lstStyle/>
                    <a:p>
                      <a:pPr marL="1270" algn="ctr">
                        <a:lnSpc>
                          <a:spcPct val="100000"/>
                        </a:lnSpc>
                      </a:pPr>
                      <a:r>
                        <a:rPr sz="900" dirty="0">
                          <a:latin typeface="Calibri" panose="020F0502020204030204"/>
                          <a:cs typeface="Calibri" panose="020F0502020204030204"/>
                        </a:rPr>
                        <a:t>0.1</a:t>
                      </a:r>
                    </a:p>
                  </a:txBody>
                  <a:tcPr marL="0" marR="0" marT="0" marB="0" anchor="ctr"/>
                </a:tc>
                <a:tc>
                  <a:txBody>
                    <a:bodyPr/>
                    <a:lstStyle/>
                    <a:p>
                      <a:pPr marL="218440" algn="l">
                        <a:lnSpc>
                          <a:spcPct val="100000"/>
                        </a:lnSpc>
                      </a:pPr>
                      <a:r>
                        <a:rPr sz="900" dirty="0">
                          <a:latin typeface="宋体" panose="02010600030101010101" pitchFamily="2" charset="-122"/>
                          <a:cs typeface="宋体" panose="02010600030101010101" pitchFamily="2" charset="-122"/>
                        </a:rPr>
                        <a:t>未检出</a:t>
                      </a:r>
                    </a:p>
                  </a:txBody>
                  <a:tcPr marL="0" marR="0" marT="0" marB="0" anchor="ctr"/>
                </a:tc>
                <a:tc>
                  <a:txBody>
                    <a:bodyPr/>
                    <a:lstStyle/>
                    <a:p>
                      <a:pPr marL="2540" algn="ctr">
                        <a:lnSpc>
                          <a:spcPct val="100000"/>
                        </a:lnSpc>
                      </a:pPr>
                      <a:r>
                        <a:rPr sz="900" dirty="0">
                          <a:latin typeface="Calibri" panose="020F0502020204030204"/>
                          <a:cs typeface="Calibri" panose="020F0502020204030204"/>
                        </a:rPr>
                        <a:t>0</a:t>
                      </a:r>
                    </a:p>
                  </a:txBody>
                  <a:tcPr marL="0" marR="0" marT="0" marB="0" anchor="ctr"/>
                </a:tc>
                <a:tc>
                  <a:txBody>
                    <a:bodyPr/>
                    <a:lstStyle/>
                    <a:p>
                      <a:pPr marL="1270" algn="ctr">
                        <a:lnSpc>
                          <a:spcPct val="100000"/>
                        </a:lnSpc>
                      </a:pPr>
                      <a:r>
                        <a:rPr sz="900" dirty="0">
                          <a:latin typeface="Calibri" panose="020F0502020204030204"/>
                          <a:cs typeface="Calibri" panose="020F0502020204030204"/>
                        </a:rPr>
                        <a:t>0</a:t>
                      </a:r>
                    </a:p>
                  </a:txBody>
                  <a:tcPr marL="0" marR="0" marT="0" marB="0" anchor="ctr"/>
                </a:tc>
                <a:tc>
                  <a:txBody>
                    <a:bodyPr/>
                    <a:lstStyle/>
                    <a:p>
                      <a:pPr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140465">
                <a:tc vMerge="1">
                  <a:txBody>
                    <a:bodyPr/>
                    <a:lstStyle/>
                    <a:p>
                      <a:endParaRPr lang="zh-CN"/>
                    </a:p>
                  </a:txBody>
                  <a:tcPr marL="0" marR="0" marT="0" marB="0"/>
                </a:tc>
                <a:tc vMerge="1">
                  <a:txBody>
                    <a:bodyPr/>
                    <a:lstStyle/>
                    <a:p>
                      <a:endParaRPr lang="zh-CN"/>
                    </a:p>
                  </a:txBody>
                  <a:tcPr marL="0" marR="0" marT="0" marB="0"/>
                </a:tc>
                <a:tc>
                  <a:txBody>
                    <a:bodyPr/>
                    <a:lstStyle/>
                    <a:p>
                      <a:pPr marL="253365" algn="l">
                        <a:lnSpc>
                          <a:spcPts val="1070"/>
                        </a:lnSpc>
                      </a:pPr>
                      <a:r>
                        <a:rPr sz="900" dirty="0">
                          <a:latin typeface="宋体" panose="02010600030101010101" pitchFamily="2" charset="-122"/>
                          <a:cs typeface="宋体" panose="02010600030101010101" pitchFamily="2" charset="-122"/>
                        </a:rPr>
                        <a:t>二甲苯</a:t>
                      </a:r>
                    </a:p>
                  </a:txBody>
                  <a:tcPr marL="0" marR="0" marT="0" marB="0" anchor="ctr"/>
                </a:tc>
                <a:tc>
                  <a:txBody>
                    <a:bodyPr/>
                    <a:lstStyle/>
                    <a:p>
                      <a:pPr marL="1905" algn="ctr">
                        <a:lnSpc>
                          <a:spcPct val="100000"/>
                        </a:lnSpc>
                      </a:pPr>
                      <a:r>
                        <a:rPr sz="900" dirty="0">
                          <a:latin typeface="Calibri" panose="020F0502020204030204"/>
                          <a:cs typeface="Calibri" panose="020F0502020204030204"/>
                        </a:rPr>
                        <a:t>0.4</a:t>
                      </a:r>
                    </a:p>
                  </a:txBody>
                  <a:tcPr marL="0" marR="0" marT="0" marB="0" anchor="ctr"/>
                </a:tc>
                <a:tc>
                  <a:txBody>
                    <a:bodyPr/>
                    <a:lstStyle/>
                    <a:p>
                      <a:pPr marL="218440" algn="l">
                        <a:lnSpc>
                          <a:spcPct val="100000"/>
                        </a:lnSpc>
                      </a:pPr>
                      <a:r>
                        <a:rPr sz="900" spc="-5" dirty="0">
                          <a:latin typeface="宋体" panose="02010600030101010101" pitchFamily="2" charset="-122"/>
                          <a:cs typeface="宋体" panose="02010600030101010101" pitchFamily="2" charset="-122"/>
                        </a:rPr>
                        <a:t>未检出</a:t>
                      </a:r>
                      <a:endParaRPr sz="900" dirty="0">
                        <a:latin typeface="宋体" panose="02010600030101010101" pitchFamily="2" charset="-122"/>
                        <a:cs typeface="宋体" panose="02010600030101010101" pitchFamily="2" charset="-122"/>
                      </a:endParaRPr>
                    </a:p>
                  </a:txBody>
                  <a:tcPr marL="0" marR="0" marT="0" marB="0" anchor="ctr"/>
                </a:tc>
                <a:tc>
                  <a:txBody>
                    <a:bodyPr/>
                    <a:lstStyle/>
                    <a:p>
                      <a:pPr marL="2540" algn="ctr">
                        <a:lnSpc>
                          <a:spcPct val="100000"/>
                        </a:lnSpc>
                      </a:pPr>
                      <a:r>
                        <a:rPr sz="900" dirty="0">
                          <a:latin typeface="Calibri" panose="020F0502020204030204"/>
                          <a:cs typeface="Calibri" panose="020F0502020204030204"/>
                        </a:rPr>
                        <a:t>0</a:t>
                      </a:r>
                    </a:p>
                  </a:txBody>
                  <a:tcPr marL="0" marR="0" marT="0" marB="0" anchor="ctr"/>
                </a:tc>
                <a:tc>
                  <a:txBody>
                    <a:bodyPr/>
                    <a:lstStyle/>
                    <a:p>
                      <a:pPr marL="1270" algn="ctr">
                        <a:lnSpc>
                          <a:spcPct val="100000"/>
                        </a:lnSpc>
                      </a:pPr>
                      <a:r>
                        <a:rPr sz="900" dirty="0">
                          <a:latin typeface="Calibri" panose="020F0502020204030204"/>
                          <a:cs typeface="Calibri" panose="020F0502020204030204"/>
                        </a:rPr>
                        <a:t>0</a:t>
                      </a:r>
                    </a:p>
                  </a:txBody>
                  <a:tcPr marL="0" marR="0" marT="0" marB="0" anchor="ctr"/>
                </a:tc>
                <a:tc>
                  <a:txBody>
                    <a:bodyPr/>
                    <a:lstStyle/>
                    <a:p>
                      <a:pPr marL="635"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170808">
                <a:tc vMerge="1">
                  <a:txBody>
                    <a:bodyPr/>
                    <a:lstStyle/>
                    <a:p>
                      <a:endParaRPr lang="zh-CN"/>
                    </a:p>
                  </a:txBody>
                  <a:tcPr marL="0" marR="0" marT="0" marB="0"/>
                </a:tc>
                <a:tc vMerge="1">
                  <a:txBody>
                    <a:bodyPr/>
                    <a:lstStyle/>
                    <a:p>
                      <a:endParaRPr lang="zh-CN"/>
                    </a:p>
                  </a:txBody>
                  <a:tcPr marL="0" marR="0" marT="0" marB="0"/>
                </a:tc>
                <a:tc>
                  <a:txBody>
                    <a:bodyPr/>
                    <a:lstStyle/>
                    <a:p>
                      <a:pPr marL="24765" algn="ctr">
                        <a:lnSpc>
                          <a:spcPct val="100000"/>
                        </a:lnSpc>
                      </a:pPr>
                      <a:r>
                        <a:rPr sz="900" dirty="0">
                          <a:latin typeface="宋体" panose="02010600030101010101" pitchFamily="2" charset="-122"/>
                          <a:cs typeface="宋体" panose="02010600030101010101" pitchFamily="2" charset="-122"/>
                        </a:rPr>
                        <a:t>五日生化需氧量</a:t>
                      </a:r>
                      <a:endParaRPr sz="900">
                        <a:latin typeface="宋体" panose="02010600030101010101" pitchFamily="2" charset="-122"/>
                        <a:cs typeface="宋体" panose="02010600030101010101" pitchFamily="2" charset="-122"/>
                      </a:endParaRPr>
                    </a:p>
                  </a:txBody>
                  <a:tcPr marL="0" marR="0" marT="0" marB="0" anchor="ctr"/>
                </a:tc>
                <a:tc>
                  <a:txBody>
                    <a:bodyPr/>
                    <a:lstStyle/>
                    <a:p>
                      <a:pPr algn="ctr">
                        <a:lnSpc>
                          <a:spcPct val="100000"/>
                        </a:lnSpc>
                      </a:pPr>
                      <a:r>
                        <a:rPr sz="900" spc="-5" dirty="0">
                          <a:latin typeface="Calibri" panose="020F0502020204030204"/>
                          <a:cs typeface="Calibri" panose="020F0502020204030204"/>
                        </a:rPr>
                        <a:t>20</a:t>
                      </a:r>
                      <a:endParaRPr sz="900" dirty="0">
                        <a:latin typeface="Calibri" panose="020F0502020204030204"/>
                        <a:cs typeface="Calibri" panose="020F0502020204030204"/>
                      </a:endParaRPr>
                    </a:p>
                  </a:txBody>
                  <a:tcPr marL="0" marR="0" marT="0" marB="0" anchor="ctr"/>
                </a:tc>
                <a:tc>
                  <a:txBody>
                    <a:bodyPr/>
                    <a:lstStyle/>
                    <a:p>
                      <a:pPr marL="259715" algn="l">
                        <a:lnSpc>
                          <a:spcPct val="100000"/>
                        </a:lnSpc>
                      </a:pPr>
                      <a:r>
                        <a:rPr lang="en-US" sz="900" dirty="0">
                          <a:latin typeface="Calibri" panose="020F0502020204030204"/>
                          <a:cs typeface="Calibri" panose="020F0502020204030204"/>
                        </a:rPr>
                        <a:t>10.1</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a:latin typeface="Calibri" panose="020F0502020204030204"/>
                          <a:cs typeface="Calibri" panose="020F0502020204030204"/>
                        </a:rPr>
                        <a:t>7.8</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lang="en-US" sz="900" dirty="0">
                          <a:latin typeface="Calibri" panose="020F0502020204030204"/>
                          <a:cs typeface="Calibri" panose="020F0502020204030204"/>
                        </a:rPr>
                        <a:t>7.8</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144016">
                <a:tc vMerge="1">
                  <a:txBody>
                    <a:bodyPr/>
                    <a:lstStyle/>
                    <a:p>
                      <a:endParaRPr lang="zh-CN"/>
                    </a:p>
                  </a:txBody>
                  <a:tcPr marL="0" marR="0" marT="0" marB="0"/>
                </a:tc>
                <a:tc vMerge="1">
                  <a:txBody>
                    <a:bodyPr/>
                    <a:lstStyle/>
                    <a:p>
                      <a:endParaRPr lang="zh-CN"/>
                    </a:p>
                  </a:txBody>
                  <a:tcPr marL="0" marR="0" marT="0" marB="0"/>
                </a:tc>
                <a:tc>
                  <a:txBody>
                    <a:bodyPr/>
                    <a:lstStyle/>
                    <a:p>
                      <a:pPr marL="197485" algn="l">
                        <a:lnSpc>
                          <a:spcPts val="1070"/>
                        </a:lnSpc>
                      </a:pPr>
                      <a:r>
                        <a:rPr sz="900" dirty="0">
                          <a:latin typeface="宋体" panose="02010600030101010101" pitchFamily="2" charset="-122"/>
                          <a:cs typeface="宋体" panose="02010600030101010101" pitchFamily="2" charset="-122"/>
                        </a:rPr>
                        <a:t>总有机碳</a:t>
                      </a:r>
                    </a:p>
                  </a:txBody>
                  <a:tcPr marL="0" marR="0" marT="0" marB="0" anchor="ctr"/>
                </a:tc>
                <a:tc>
                  <a:txBody>
                    <a:bodyPr/>
                    <a:lstStyle/>
                    <a:p>
                      <a:pPr algn="ctr">
                        <a:lnSpc>
                          <a:spcPct val="100000"/>
                        </a:lnSpc>
                      </a:pPr>
                      <a:r>
                        <a:rPr sz="900" spc="-5" dirty="0">
                          <a:latin typeface="Calibri" panose="020F0502020204030204"/>
                          <a:cs typeface="Calibri" panose="020F0502020204030204"/>
                        </a:rPr>
                        <a:t>20</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900" dirty="0">
                          <a:latin typeface="Calibri" panose="020F0502020204030204"/>
                          <a:cs typeface="Calibri" panose="020F0502020204030204"/>
                        </a:rPr>
                        <a:t>10.3</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a:latin typeface="Calibri" panose="020F0502020204030204"/>
                          <a:cs typeface="Calibri" panose="020F0502020204030204"/>
                        </a:rPr>
                        <a:t>7.9</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lang="en-US" sz="900" dirty="0">
                          <a:latin typeface="Calibri" panose="020F0502020204030204"/>
                          <a:cs typeface="Calibri" panose="020F0502020204030204"/>
                        </a:rPr>
                        <a:t>7.9</a:t>
                      </a:r>
                      <a:endParaRPr sz="900" dirty="0">
                        <a:latin typeface="Calibri" panose="020F0502020204030204"/>
                        <a:cs typeface="Calibri" panose="020F0502020204030204"/>
                      </a:endParaRPr>
                    </a:p>
                  </a:txBody>
                  <a:tcPr marL="0" marR="0" marT="0" marB="0" anchor="ctr"/>
                </a:tc>
                <a:tc>
                  <a:txBody>
                    <a:bodyPr/>
                    <a:lstStyle/>
                    <a:p>
                      <a:pPr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140465">
                <a:tc vMerge="1">
                  <a:txBody>
                    <a:bodyPr/>
                    <a:lstStyle/>
                    <a:p>
                      <a:endParaRPr lang="zh-CN"/>
                    </a:p>
                  </a:txBody>
                  <a:tcPr marL="0" marR="0" marT="0" marB="0"/>
                </a:tc>
                <a:tc vMerge="1">
                  <a:txBody>
                    <a:bodyPr/>
                    <a:lstStyle/>
                    <a:p>
                      <a:endParaRPr lang="zh-CN"/>
                    </a:p>
                  </a:txBody>
                  <a:tcPr marL="0" marR="0" marT="0" marB="0"/>
                </a:tc>
                <a:tc>
                  <a:txBody>
                    <a:bodyPr/>
                    <a:lstStyle/>
                    <a:p>
                      <a:pPr algn="ctr">
                        <a:lnSpc>
                          <a:spcPct val="100000"/>
                        </a:lnSpc>
                      </a:pPr>
                      <a:r>
                        <a:rPr lang="en-US" sz="900" spc="-5" dirty="0" err="1">
                          <a:latin typeface="Calibri" panose="020F0502020204030204"/>
                          <a:cs typeface="Calibri" panose="020F0502020204030204"/>
                        </a:rPr>
                        <a:t>PH</a:t>
                      </a:r>
                      <a:r>
                        <a:rPr sz="900" dirty="0" err="1">
                          <a:latin typeface="宋体" panose="02010600030101010101" pitchFamily="2" charset="-122"/>
                          <a:cs typeface="宋体" panose="02010600030101010101" pitchFamily="2" charset="-122"/>
                        </a:rPr>
                        <a:t>值</a:t>
                      </a:r>
                      <a:endParaRPr sz="900" dirty="0">
                        <a:latin typeface="宋体" panose="02010600030101010101" pitchFamily="2" charset="-122"/>
                        <a:cs typeface="宋体" panose="02010600030101010101" pitchFamily="2" charset="-122"/>
                      </a:endParaRPr>
                    </a:p>
                  </a:txBody>
                  <a:tcPr marL="0" marR="0" marT="0" marB="0" anchor="ctr"/>
                </a:tc>
                <a:tc>
                  <a:txBody>
                    <a:bodyPr/>
                    <a:lstStyle/>
                    <a:p>
                      <a:pPr marL="1270" algn="ctr">
                        <a:lnSpc>
                          <a:spcPct val="100000"/>
                        </a:lnSpc>
                      </a:pPr>
                      <a:r>
                        <a:rPr sz="900" dirty="0">
                          <a:latin typeface="Calibri" panose="020F0502020204030204"/>
                          <a:cs typeface="Calibri" panose="020F0502020204030204"/>
                        </a:rPr>
                        <a:t>6</a:t>
                      </a:r>
                      <a:r>
                        <a:rPr lang="zh-CN" altLang="en-US" sz="900" spc="-5" dirty="0">
                          <a:latin typeface="+mn-lt"/>
                          <a:cs typeface="Calibri" panose="020F0502020204030204"/>
                        </a:rPr>
                        <a:t>～</a:t>
                      </a:r>
                      <a:r>
                        <a:rPr sz="900" dirty="0">
                          <a:latin typeface="Calibri" panose="020F0502020204030204"/>
                          <a:cs typeface="Calibri" panose="020F0502020204030204"/>
                        </a:rPr>
                        <a:t>9</a:t>
                      </a:r>
                    </a:p>
                  </a:txBody>
                  <a:tcPr marL="0" marR="0" marT="0" marB="0" anchor="ctr"/>
                </a:tc>
                <a:tc>
                  <a:txBody>
                    <a:bodyPr/>
                    <a:lstStyle/>
                    <a:p>
                      <a:pPr algn="ctr">
                        <a:lnSpc>
                          <a:spcPct val="100000"/>
                        </a:lnSpc>
                      </a:pPr>
                      <a:r>
                        <a:rPr lang="en-US" sz="900" dirty="0">
                          <a:latin typeface="Calibri" panose="020F0502020204030204"/>
                          <a:cs typeface="Calibri" panose="020F0502020204030204"/>
                        </a:rPr>
                        <a:t>7.48</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sz="900" dirty="0">
                          <a:latin typeface="Calibri" panose="020F0502020204030204"/>
                          <a:cs typeface="Calibri" panose="020F0502020204030204"/>
                        </a:rPr>
                        <a:t>/</a:t>
                      </a:r>
                      <a:endParaRPr sz="900">
                        <a:latin typeface="Calibri" panose="020F0502020204030204"/>
                        <a:cs typeface="Calibri" panose="020F0502020204030204"/>
                      </a:endParaRPr>
                    </a:p>
                  </a:txBody>
                  <a:tcPr marL="0" marR="0" marT="0" marB="0" anchor="ctr"/>
                </a:tc>
                <a:tc>
                  <a:txBody>
                    <a:bodyPr/>
                    <a:lstStyle/>
                    <a:p>
                      <a:pPr marL="1270" algn="ctr">
                        <a:lnSpc>
                          <a:spcPct val="100000"/>
                        </a:lnSpc>
                      </a:pPr>
                      <a:r>
                        <a:rPr sz="900" dirty="0">
                          <a:latin typeface="Calibri" panose="020F0502020204030204"/>
                          <a:cs typeface="Calibri" panose="020F0502020204030204"/>
                        </a:rPr>
                        <a:t>/</a:t>
                      </a:r>
                    </a:p>
                  </a:txBody>
                  <a:tcPr marL="0" marR="0" marT="0" marB="0" anchor="ctr"/>
                </a:tc>
                <a:tc>
                  <a:txBody>
                    <a:bodyPr/>
                    <a:lstStyle/>
                    <a:p>
                      <a:pPr algn="ctr">
                        <a:lnSpc>
                          <a:spcPct val="100000"/>
                        </a:lnSpc>
                      </a:pPr>
                      <a:r>
                        <a:rPr sz="900" dirty="0">
                          <a:latin typeface="Calibri" panose="020F0502020204030204"/>
                          <a:cs typeface="Calibri" panose="020F0502020204030204"/>
                        </a:rPr>
                        <a:t>/</a:t>
                      </a:r>
                    </a:p>
                  </a:txBody>
                  <a:tcPr marL="0" marR="0" marT="0" marB="0" anchor="ctr"/>
                </a:tc>
                <a:tc vMerge="1">
                  <a:txBody>
                    <a:bodyPr/>
                    <a:lstStyle/>
                    <a:p>
                      <a:endParaRPr lang="zh-CN"/>
                    </a:p>
                  </a:txBody>
                  <a:tcPr marL="0" marR="0" marT="0" marB="0"/>
                </a:tc>
              </a:tr>
              <a:tr h="279565">
                <a:tc>
                  <a:txBody>
                    <a:bodyPr/>
                    <a:lstStyle/>
                    <a:p>
                      <a:pPr marL="45720" algn="ctr">
                        <a:lnSpc>
                          <a:spcPct val="100000"/>
                        </a:lnSpc>
                      </a:pPr>
                      <a:r>
                        <a:rPr sz="900" b="1" spc="10" dirty="0">
                          <a:solidFill>
                            <a:srgbClr val="FFFFFF"/>
                          </a:solidFill>
                          <a:latin typeface="宋体" panose="02010600030101010101" pitchFamily="2" charset="-122"/>
                          <a:cs typeface="宋体" panose="02010600030101010101" pitchFamily="2" charset="-122"/>
                        </a:rPr>
                        <a:t>实际排</a:t>
                      </a:r>
                      <a:r>
                        <a:rPr sz="900" b="1" dirty="0">
                          <a:solidFill>
                            <a:srgbClr val="FFFFFF"/>
                          </a:solidFill>
                          <a:latin typeface="宋体" panose="02010600030101010101" pitchFamily="2" charset="-122"/>
                          <a:cs typeface="宋体" panose="02010600030101010101" pitchFamily="2" charset="-122"/>
                        </a:rPr>
                        <a:t>放废水总量</a:t>
                      </a:r>
                      <a:endParaRPr sz="90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gridSpan="8">
                  <a:txBody>
                    <a:bodyPr/>
                    <a:lstStyle/>
                    <a:p>
                      <a:pPr algn="ctr">
                        <a:lnSpc>
                          <a:spcPct val="100000"/>
                        </a:lnSpc>
                      </a:pPr>
                      <a:r>
                        <a:rPr lang="en-US" altLang="zh-CN" sz="900" dirty="0">
                          <a:latin typeface="+mn-lt"/>
                          <a:cs typeface="Calibri" panose="020F0502020204030204"/>
                        </a:rPr>
                        <a:t>773995m³</a:t>
                      </a:r>
                      <a:r>
                        <a:rPr lang="en-US" altLang="zh-CN" sz="900" spc="-40" dirty="0">
                          <a:latin typeface="+mn-lt"/>
                          <a:cs typeface="Calibri" panose="020F0502020204030204"/>
                        </a:rPr>
                        <a:t> </a:t>
                      </a:r>
                      <a:r>
                        <a:rPr lang="en-US" altLang="zh-CN" sz="900" dirty="0">
                          <a:latin typeface="+mn-lt"/>
                          <a:cs typeface="Calibri" panose="020F0502020204030204"/>
                        </a:rPr>
                        <a:t>/ 773995m³</a:t>
                      </a:r>
                    </a:p>
                  </a:txBody>
                  <a:tcPr marL="0" marR="0" marT="0" marB="0" anchor="ctr"/>
                </a:tc>
                <a:tc hMerge="1">
                  <a:txBody>
                    <a:bodyPr/>
                    <a:lstStyle/>
                    <a:p>
                      <a:endParaRPr lang="zh-CN"/>
                    </a:p>
                  </a:txBody>
                  <a:tcPr marL="0" marR="0" marT="0" marB="0"/>
                </a:tc>
                <a:tc hMerge="1">
                  <a:txBody>
                    <a:bodyPr/>
                    <a:lstStyle/>
                    <a:p>
                      <a:endParaRPr lang="zh-CN"/>
                    </a:p>
                  </a:txBody>
                  <a:tcPr marL="0" marR="0" marT="0" marB="0"/>
                </a:tc>
                <a:tc hMerge="1">
                  <a:txBody>
                    <a:bodyPr/>
                    <a:lstStyle/>
                    <a:p>
                      <a:endParaRPr lang="zh-CN"/>
                    </a:p>
                  </a:txBody>
                  <a:tcPr marL="0" marR="0" marT="0" marB="0"/>
                </a:tc>
                <a:tc hMerge="1">
                  <a:txBody>
                    <a:bodyPr/>
                    <a:lstStyle/>
                    <a:p>
                      <a:endParaRPr lang="zh-CN"/>
                    </a:p>
                  </a:txBody>
                  <a:tcPr marL="0" marR="0" marT="0" marB="0"/>
                </a:tc>
                <a:tc hMerge="1">
                  <a:txBody>
                    <a:bodyPr/>
                    <a:lstStyle/>
                    <a:p>
                      <a:endParaRPr lang="zh-CN"/>
                    </a:p>
                  </a:txBody>
                  <a:tcPr marL="0" marR="0" marT="0" marB="0"/>
                </a:tc>
                <a:tc hMerge="1">
                  <a:txBody>
                    <a:bodyPr/>
                    <a:lstStyle/>
                    <a:p>
                      <a:endParaRPr lang="zh-CN"/>
                    </a:p>
                  </a:txBody>
                  <a:tcPr marL="0" marR="0" marT="0" marB="0"/>
                </a:tc>
                <a:tc hMerge="1">
                  <a:txBody>
                    <a:bodyPr/>
                    <a:lstStyle/>
                    <a:p>
                      <a:endParaRPr lang="zh-CN"/>
                    </a:p>
                  </a:txBody>
                  <a:tcPr marL="0" marR="0" marT="0" marB="0"/>
                </a:tc>
              </a:tr>
            </a:tbl>
          </a:graphicData>
        </a:graphic>
      </p:graphicFrame>
      <p:pic>
        <p:nvPicPr>
          <p:cNvPr id="9"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10</a:t>
            </a:fld>
            <a:endParaRPr lang="zh-CN" altLang="en-US" sz="1800" b="1" dirty="0"/>
          </a:p>
        </p:txBody>
      </p:sp>
      <p:sp>
        <p:nvSpPr>
          <p:cNvPr id="13" name="TextBox 12"/>
          <p:cNvSpPr txBox="1"/>
          <p:nvPr/>
        </p:nvSpPr>
        <p:spPr>
          <a:xfrm>
            <a:off x="611560" y="934791"/>
            <a:ext cx="1170513" cy="338554"/>
          </a:xfrm>
          <a:prstGeom prst="rect">
            <a:avLst/>
          </a:prstGeom>
          <a:noFill/>
        </p:spPr>
        <p:txBody>
          <a:bodyPr wrap="none" rtlCol="0">
            <a:spAutoFit/>
          </a:bodyPr>
          <a:lstStyle/>
          <a:p>
            <a:r>
              <a:rPr lang="en-US" altLang="zh-CN" sz="1600" b="1" dirty="0"/>
              <a:t>1.</a:t>
            </a:r>
            <a:r>
              <a:rPr lang="zh-CN" altLang="en-US" sz="1600" b="1" dirty="0"/>
              <a:t>炼油片区</a:t>
            </a:r>
          </a:p>
        </p:txBody>
      </p:sp>
    </p:spTree>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23528" y="843558"/>
            <a:ext cx="8496944" cy="877163"/>
          </a:xfrm>
          <a:prstGeom prst="rect">
            <a:avLst/>
          </a:prstGeom>
        </p:spPr>
        <p:txBody>
          <a:bodyPr wrap="square">
            <a:spAutoFit/>
          </a:bodyPr>
          <a:lstStyle/>
          <a:p>
            <a:pPr>
              <a:lnSpc>
                <a:spcPct val="150000"/>
              </a:lnSpc>
              <a:spcBef>
                <a:spcPct val="50000"/>
              </a:spcBef>
            </a:pPr>
            <a:endParaRPr lang="en-US" altLang="zh-CN" sz="1600" b="1" dirty="0">
              <a:latin typeface="仿宋_GB2312" pitchFamily="49" charset="-122"/>
              <a:ea typeface="仿宋_GB2312" pitchFamily="49" charset="-122"/>
            </a:endParaRPr>
          </a:p>
          <a:p>
            <a:pPr>
              <a:spcBef>
                <a:spcPct val="50000"/>
              </a:spcBef>
              <a:buFont typeface="Wingdings" panose="05000000000000000000" pitchFamily="2" charset="2"/>
              <a:buNone/>
            </a:pPr>
            <a:endParaRPr lang="en-US" altLang="zh-CN" dirty="0">
              <a:latin typeface="仿宋_GB2312" pitchFamily="49" charset="-122"/>
            </a:endParaRPr>
          </a:p>
        </p:txBody>
      </p:sp>
      <p:pic>
        <p:nvPicPr>
          <p:cNvPr id="9"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11</a:t>
            </a:fld>
            <a:endParaRPr lang="zh-CN" altLang="en-US" sz="1800" b="1" dirty="0"/>
          </a:p>
        </p:txBody>
      </p:sp>
      <p:sp>
        <p:nvSpPr>
          <p:cNvPr id="13" name="TextBox 12"/>
          <p:cNvSpPr txBox="1"/>
          <p:nvPr/>
        </p:nvSpPr>
        <p:spPr>
          <a:xfrm>
            <a:off x="611560" y="793036"/>
            <a:ext cx="1170513" cy="338554"/>
          </a:xfrm>
          <a:prstGeom prst="rect">
            <a:avLst/>
          </a:prstGeom>
          <a:noFill/>
        </p:spPr>
        <p:txBody>
          <a:bodyPr wrap="none" rtlCol="0">
            <a:spAutoFit/>
          </a:bodyPr>
          <a:lstStyle/>
          <a:p>
            <a:r>
              <a:rPr lang="en-US" altLang="zh-CN" sz="1600" b="1" dirty="0"/>
              <a:t>2.</a:t>
            </a:r>
            <a:r>
              <a:rPr lang="zh-CN" altLang="en-US" sz="1600" b="1" dirty="0"/>
              <a:t>化工片区</a:t>
            </a:r>
          </a:p>
        </p:txBody>
      </p:sp>
      <p:graphicFrame>
        <p:nvGraphicFramePr>
          <p:cNvPr id="14" name="表格 13"/>
          <p:cNvGraphicFramePr>
            <a:graphicFrameLocks noGrp="1"/>
          </p:cNvGraphicFramePr>
          <p:nvPr>
            <p:extLst>
              <p:ext uri="{D42A27DB-BD31-4B8C-83A1-F6EECF244321}">
                <p14:modId xmlns:p14="http://schemas.microsoft.com/office/powerpoint/2010/main" val="614325398"/>
              </p:ext>
            </p:extLst>
          </p:nvPr>
        </p:nvGraphicFramePr>
        <p:xfrm>
          <a:off x="611560" y="1103633"/>
          <a:ext cx="7992888" cy="3484341"/>
        </p:xfrm>
        <a:graphic>
          <a:graphicData uri="http://schemas.openxmlformats.org/drawingml/2006/table">
            <a:tbl>
              <a:tblPr firstRow="1" firstCol="1" bandRow="1">
                <a:tableStyleId>{5C22544A-7EE6-4342-B048-85BDC9FD1C3A}</a:tableStyleId>
              </a:tblPr>
              <a:tblGrid>
                <a:gridCol w="1152128"/>
                <a:gridCol w="1296144"/>
                <a:gridCol w="864096"/>
                <a:gridCol w="792088"/>
                <a:gridCol w="792088"/>
                <a:gridCol w="720080"/>
                <a:gridCol w="792088"/>
                <a:gridCol w="720080"/>
                <a:gridCol w="864096"/>
              </a:tblGrid>
              <a:tr h="360040">
                <a:tc>
                  <a:txBody>
                    <a:bodyPr/>
                    <a:lstStyle/>
                    <a:p>
                      <a:pPr algn="ctr" fontAlgn="ctr"/>
                      <a:r>
                        <a:rPr lang="zh-CN" sz="900" u="none" strike="noStrike" dirty="0">
                          <a:effectLst/>
                        </a:rPr>
                        <a:t>废水排放口编号位置</a:t>
                      </a:r>
                      <a:endParaRPr 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sz="900" u="none" strike="noStrike" dirty="0">
                          <a:effectLst/>
                        </a:rPr>
                        <a:t>执行的排放标准</a:t>
                      </a:r>
                      <a:endParaRPr 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sz="900" u="none" strike="noStrike" dirty="0">
                          <a:effectLst/>
                        </a:rPr>
                        <a:t>水污染物名称</a:t>
                      </a:r>
                      <a:endParaRPr 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sz="900" u="none" strike="noStrike" dirty="0">
                          <a:effectLst/>
                        </a:rPr>
                        <a:t>规定排放限值</a:t>
                      </a:r>
                      <a:r>
                        <a:rPr lang="en-US" altLang="zh-CN" sz="900" u="none" strike="noStrike" dirty="0">
                          <a:effectLst/>
                        </a:rPr>
                        <a:t>     </a:t>
                      </a:r>
                      <a:r>
                        <a:rPr lang="zh-CN" altLang="en-US" sz="900" u="none" strike="noStrike" dirty="0">
                          <a:effectLst/>
                        </a:rPr>
                        <a:t>（</a:t>
                      </a:r>
                      <a:r>
                        <a:rPr lang="en-US" altLang="zh-CN" sz="900" u="none" strike="noStrike" dirty="0">
                          <a:effectLst/>
                        </a:rPr>
                        <a:t>mg/L</a:t>
                      </a:r>
                      <a:r>
                        <a:rPr lang="zh-CN" altLang="en-US" sz="900" u="none" strike="noStrike" dirty="0">
                          <a:effectLst/>
                        </a:rPr>
                        <a:t>）</a:t>
                      </a:r>
                      <a:endParaRPr 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sz="900" u="none" strike="noStrike" dirty="0" smtClean="0">
                          <a:effectLst/>
                        </a:rPr>
                        <a:t>实际</a:t>
                      </a:r>
                      <a:r>
                        <a:rPr lang="zh-CN" sz="900" u="none" strike="noStrike" dirty="0">
                          <a:effectLst/>
                        </a:rPr>
                        <a:t>排放</a:t>
                      </a:r>
                      <a:r>
                        <a:rPr lang="zh-CN" altLang="en-US" sz="900" u="none" strike="noStrike" dirty="0">
                          <a:effectLst/>
                        </a:rPr>
                        <a:t>平均</a:t>
                      </a:r>
                      <a:r>
                        <a:rPr lang="zh-CN" sz="900" u="none" strike="noStrike" dirty="0">
                          <a:effectLst/>
                        </a:rPr>
                        <a:t>浓度</a:t>
                      </a:r>
                      <a:r>
                        <a:rPr lang="zh-CN" altLang="en-US" sz="900" u="none" strike="noStrike" dirty="0">
                          <a:effectLst/>
                        </a:rPr>
                        <a:t>（</a:t>
                      </a:r>
                      <a:r>
                        <a:rPr lang="en-US" altLang="zh-CN" sz="900" u="none" strike="noStrike" dirty="0">
                          <a:effectLst/>
                        </a:rPr>
                        <a:t>mg/L</a:t>
                      </a:r>
                      <a:r>
                        <a:rPr lang="zh-CN" altLang="en-US" sz="900" u="none" strike="noStrike" dirty="0">
                          <a:effectLst/>
                        </a:rPr>
                        <a:t>）</a:t>
                      </a:r>
                      <a:endParaRPr 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sz="900" u="none" strike="noStrike" dirty="0" smtClean="0">
                          <a:effectLst/>
                        </a:rPr>
                        <a:t>实际</a:t>
                      </a:r>
                      <a:r>
                        <a:rPr lang="zh-CN" sz="900" u="none" strike="noStrike" dirty="0">
                          <a:effectLst/>
                        </a:rPr>
                        <a:t>排放量</a:t>
                      </a:r>
                      <a:r>
                        <a:rPr lang="en-US" altLang="zh-CN" sz="900" u="none" strike="noStrike" dirty="0">
                          <a:effectLst/>
                        </a:rPr>
                        <a:t>           </a:t>
                      </a:r>
                      <a:r>
                        <a:rPr lang="zh-CN" altLang="en-US" sz="900" u="none" strike="noStrike" dirty="0">
                          <a:effectLst/>
                        </a:rPr>
                        <a:t>（</a:t>
                      </a:r>
                      <a:r>
                        <a:rPr lang="en-US" altLang="zh-CN" sz="900" u="none" strike="noStrike" dirty="0">
                          <a:effectLst/>
                        </a:rPr>
                        <a:t>t</a:t>
                      </a:r>
                      <a:r>
                        <a:rPr lang="zh-CN" altLang="en-US" sz="900" u="none" strike="noStrike" dirty="0">
                          <a:effectLst/>
                        </a:rPr>
                        <a:t>）</a:t>
                      </a:r>
                      <a:endParaRPr lang="en-US" altLang="zh-CN" sz="900" u="none" strike="noStrike" dirty="0">
                        <a:effectLst/>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altLang="en-US" sz="900" u="none" strike="noStrike" dirty="0" smtClean="0">
                          <a:effectLst/>
                        </a:rPr>
                        <a:t>累积</a:t>
                      </a:r>
                      <a:r>
                        <a:rPr lang="zh-CN" altLang="en-US" sz="900" u="none" strike="noStrike" dirty="0">
                          <a:effectLst/>
                        </a:rPr>
                        <a:t>排放量     （</a:t>
                      </a:r>
                      <a:r>
                        <a:rPr lang="en-US" altLang="zh-CN" sz="900" u="none" strike="noStrike" dirty="0">
                          <a:effectLst/>
                        </a:rPr>
                        <a:t>t</a:t>
                      </a:r>
                      <a:r>
                        <a:rPr lang="zh-CN" altLang="en-US" sz="900" u="none" strike="noStrike" dirty="0">
                          <a:effectLst/>
                        </a:rPr>
                        <a:t>）</a:t>
                      </a:r>
                      <a:endParaRPr 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sz="900" u="none" strike="noStrike" dirty="0">
                          <a:effectLst/>
                        </a:rPr>
                        <a:t>总量控制指标</a:t>
                      </a:r>
                      <a:r>
                        <a:rPr lang="zh-CN" altLang="en-US" sz="900" u="none" strike="noStrike" dirty="0">
                          <a:effectLst/>
                        </a:rPr>
                        <a:t>（</a:t>
                      </a:r>
                      <a:r>
                        <a:rPr lang="en-US" altLang="zh-CN" sz="900" u="none" strike="noStrike" dirty="0">
                          <a:effectLst/>
                        </a:rPr>
                        <a:t>t</a:t>
                      </a:r>
                      <a:r>
                        <a:rPr lang="zh-CN" altLang="en-US" sz="900" u="none" strike="noStrike" dirty="0">
                          <a:effectLst/>
                        </a:rPr>
                        <a:t>）</a:t>
                      </a:r>
                      <a:endParaRPr 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0" algn="ctr" defTabSz="914400" rtl="0" eaLnBrk="1" fontAlgn="ctr" latinLnBrk="0" hangingPunct="1"/>
                      <a:r>
                        <a:rPr lang="zh-CN" altLang="en-US" sz="900" b="1" u="none" strike="noStrike" kern="1200" dirty="0">
                          <a:solidFill>
                            <a:schemeClr val="lt1"/>
                          </a:solidFill>
                          <a:effectLst/>
                          <a:latin typeface="+mn-lt"/>
                          <a:ea typeface="+mn-ea"/>
                          <a:cs typeface="+mn-cs"/>
                        </a:rPr>
                        <a:t>排放去向</a:t>
                      </a:r>
                      <a:endParaRPr lang="zh-CN" sz="900" b="1" u="none" strike="noStrike" kern="1200" dirty="0">
                        <a:solidFill>
                          <a:schemeClr val="lt1"/>
                        </a:solidFill>
                        <a:effectLst/>
                        <a:latin typeface="+mn-lt"/>
                        <a:ea typeface="+mn-ea"/>
                        <a:cs typeface="+mn-cs"/>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216024">
                <a:tc rowSpan="14">
                  <a:txBody>
                    <a:bodyPr/>
                    <a:lstStyle/>
                    <a:p>
                      <a:pPr algn="ctr" fontAlgn="ctr"/>
                      <a:r>
                        <a:rPr lang="en-US" sz="900" u="none" strike="noStrike" dirty="0">
                          <a:solidFill>
                            <a:schemeClr val="bg1"/>
                          </a:solidFill>
                          <a:effectLst/>
                        </a:rPr>
                        <a:t>DW001</a:t>
                      </a:r>
                      <a:endParaRPr lang="zh-CN" sz="900" b="0" i="0" u="none" strike="noStrike" dirty="0">
                        <a:solidFill>
                          <a:schemeClr val="bg1"/>
                        </a:solidFill>
                        <a:effectLst/>
                        <a:latin typeface="宋体" panose="02010600030101010101" pitchFamily="2" charset="-122"/>
                        <a:ea typeface="宋体" panose="02010600030101010101" pitchFamily="2" charset="-122"/>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14">
                  <a:txBody>
                    <a:bodyPr/>
                    <a:lstStyle/>
                    <a:p>
                      <a:pPr algn="l" fontAlgn="ctr"/>
                      <a:r>
                        <a:rPr lang="en-US" sz="900" u="none" strike="noStrike" dirty="0">
                          <a:effectLst/>
                        </a:rPr>
                        <a:t>《石油化学工业污染物排放标准》 </a:t>
                      </a:r>
                      <a:r>
                        <a:rPr lang="zh-CN" altLang="en-US" sz="900" u="none" strike="noStrike" dirty="0">
                          <a:effectLst/>
                        </a:rPr>
                        <a:t>（</a:t>
                      </a:r>
                      <a:r>
                        <a:rPr lang="en-US" altLang="zh-CN" sz="900" u="none" strike="noStrike" dirty="0">
                          <a:effectLst/>
                        </a:rPr>
                        <a:t>GB 31571-2015</a:t>
                      </a:r>
                      <a:r>
                        <a:rPr lang="zh-CN" altLang="en-US" sz="900" u="none" strike="noStrike" dirty="0">
                          <a:effectLst/>
                        </a:rPr>
                        <a:t>）</a:t>
                      </a:r>
                      <a:r>
                        <a:rPr lang="en-US" sz="900" u="none" strike="noStrike" dirty="0">
                          <a:effectLst/>
                        </a:rPr>
                        <a:t>表2</a:t>
                      </a:r>
                      <a:endParaRPr 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sz="900" u="none" strike="noStrike" dirty="0">
                          <a:solidFill>
                            <a:schemeClr val="tx1"/>
                          </a:solidFill>
                          <a:effectLst/>
                        </a:rPr>
                        <a:t>化学需氧量</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5834" marR="5834" marT="5834"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60</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1270" algn="ctr">
                        <a:lnSpc>
                          <a:spcPct val="100000"/>
                        </a:lnSpc>
                      </a:pPr>
                      <a:r>
                        <a:rPr lang="en-US" sz="900" dirty="0" smtClean="0">
                          <a:latin typeface="Calibri" panose="020F0502020204030204"/>
                          <a:cs typeface="Calibri" panose="020F0502020204030204"/>
                        </a:rPr>
                        <a:t>25.94</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smtClean="0">
                          <a:latin typeface="Calibri" panose="020F0502020204030204"/>
                          <a:cs typeface="Calibri" panose="020F0502020204030204"/>
                        </a:rPr>
                        <a:t>7.25</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altLang="zh-CN" sz="900" dirty="0" smtClean="0">
                          <a:latin typeface="+mn-lt"/>
                          <a:cs typeface="Calibri" panose="020F0502020204030204"/>
                        </a:rPr>
                        <a:t>7.25</a:t>
                      </a:r>
                      <a:endParaRPr lang="en-US" altLang="zh-CN" sz="900" dirty="0">
                        <a:latin typeface="+mn-lt"/>
                        <a:cs typeface="Calibri" panose="020F0502020204030204"/>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238.22</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rowSpan="14">
                  <a:txBody>
                    <a:bodyPr/>
                    <a:lstStyle/>
                    <a:p>
                      <a:pPr algn="ctr">
                        <a:spcAft>
                          <a:spcPts val="0"/>
                        </a:spcAft>
                      </a:pPr>
                      <a:r>
                        <a:rPr lang="zh-CN" altLang="en-US" sz="900" kern="100" dirty="0">
                          <a:effectLst/>
                          <a:latin typeface="Calibri" panose="020F0502020204030204" pitchFamily="34" charset="0"/>
                          <a:ea typeface="宋体" panose="02010600030101010101" pitchFamily="2" charset="-122"/>
                          <a:cs typeface="Calibri" panose="020F0502020204030204" pitchFamily="34" charset="0"/>
                        </a:rPr>
                        <a:t>长江</a:t>
                      </a:r>
                      <a:endParaRPr lang="zh-CN" sz="90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氨氮（NH</a:t>
                      </a:r>
                      <a:r>
                        <a:rPr lang="zh-CN" sz="900" u="none" strike="noStrike" baseline="-25000" dirty="0">
                          <a:solidFill>
                            <a:schemeClr val="tx1"/>
                          </a:solidFill>
                          <a:effectLst/>
                        </a:rPr>
                        <a:t>3</a:t>
                      </a:r>
                      <a:r>
                        <a:rPr lang="zh-CN" sz="900" u="none" strike="noStrike" dirty="0">
                          <a:solidFill>
                            <a:schemeClr val="tx1"/>
                          </a:solidFill>
                          <a:effectLst/>
                        </a:rPr>
                        <a:t>-N）</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8</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1270" algn="ctr">
                        <a:lnSpc>
                          <a:spcPct val="100000"/>
                        </a:lnSpc>
                      </a:pPr>
                      <a:r>
                        <a:rPr lang="en-US" sz="900" dirty="0" smtClean="0">
                          <a:latin typeface="Calibri" panose="020F0502020204030204"/>
                          <a:cs typeface="Calibri" panose="020F0502020204030204"/>
                        </a:rPr>
                        <a:t>0.62</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900" dirty="0" smtClean="0">
                          <a:latin typeface="Calibri" panose="020F0502020204030204"/>
                          <a:cs typeface="Calibri" panose="020F0502020204030204"/>
                        </a:rPr>
                        <a:t>0.172</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altLang="zh-CN" sz="900" dirty="0" smtClean="0">
                          <a:latin typeface="+mn-lt"/>
                          <a:cs typeface="Calibri" panose="020F0502020204030204"/>
                        </a:rPr>
                        <a:t>0.172</a:t>
                      </a:r>
                      <a:endParaRPr lang="en-US" altLang="zh-CN" sz="900" dirty="0">
                        <a:latin typeface="+mn-lt"/>
                        <a:cs typeface="Calibri" panose="020F0502020204030204"/>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17.42</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石油类</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5</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1270" algn="ctr">
                        <a:lnSpc>
                          <a:spcPct val="100000"/>
                        </a:lnSpc>
                      </a:pPr>
                      <a:r>
                        <a:rPr sz="900" dirty="0">
                          <a:latin typeface="Calibri" panose="020F0502020204030204"/>
                          <a:cs typeface="Calibri" panose="020F0502020204030204"/>
                        </a:rPr>
                        <a:t>0.</a:t>
                      </a:r>
                      <a:r>
                        <a:rPr lang="en-US" sz="900" dirty="0" smtClean="0">
                          <a:latin typeface="Calibri" panose="020F0502020204030204"/>
                          <a:cs typeface="Calibri" panose="020F0502020204030204"/>
                        </a:rPr>
                        <a:t>0038</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smtClean="0">
                          <a:latin typeface="Calibri" panose="020F0502020204030204"/>
                          <a:cs typeface="Calibri" panose="020F0502020204030204"/>
                        </a:rPr>
                        <a:t>0.001</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altLang="zh-CN" sz="900" dirty="0" smtClean="0">
                          <a:latin typeface="+mn-lt"/>
                          <a:cs typeface="Calibri" panose="020F0502020204030204"/>
                        </a:rPr>
                        <a:t>0.001</a:t>
                      </a:r>
                      <a:endParaRPr lang="en-US" altLang="zh-CN" sz="900" dirty="0">
                        <a:latin typeface="+mn-lt"/>
                        <a:cs typeface="Calibri" panose="020F0502020204030204"/>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总磷（以P计）</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1</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1270" algn="ctr">
                        <a:lnSpc>
                          <a:spcPct val="100000"/>
                        </a:lnSpc>
                      </a:pPr>
                      <a:r>
                        <a:rPr sz="900" dirty="0">
                          <a:latin typeface="Calibri" panose="020F0502020204030204"/>
                          <a:cs typeface="Calibri" panose="020F0502020204030204"/>
                        </a:rPr>
                        <a:t>0.</a:t>
                      </a:r>
                      <a:r>
                        <a:rPr lang="en-US" sz="900" dirty="0" smtClean="0">
                          <a:latin typeface="Calibri" panose="020F0502020204030204"/>
                          <a:cs typeface="Calibri" panose="020F0502020204030204"/>
                        </a:rPr>
                        <a:t>087</a:t>
                      </a:r>
                      <a:endParaRPr sz="9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altLang="zh-CN" sz="900" dirty="0" smtClean="0">
                          <a:latin typeface="+mn-lt"/>
                          <a:cs typeface="Calibri" panose="020F0502020204030204"/>
                        </a:rPr>
                        <a:t>0.024</a:t>
                      </a:r>
                      <a:endParaRPr lang="zh-CN" altLang="en-US" sz="900" dirty="0">
                        <a:latin typeface="+mn-lt"/>
                        <a:cs typeface="Calibri" panose="020F0502020204030204"/>
                      </a:endParaRPr>
                    </a:p>
                  </a:txBody>
                  <a:tcPr marL="0" marR="0" marT="0" marB="0" anchor="ctr"/>
                </a:tc>
                <a:tc>
                  <a:txBody>
                    <a:bodyPr/>
                    <a:lstStyle/>
                    <a:p>
                      <a:pPr marL="1270" algn="ctr">
                        <a:lnSpc>
                          <a:spcPct val="100000"/>
                        </a:lnSpc>
                      </a:pPr>
                      <a:r>
                        <a:rPr lang="en-US" altLang="zh-CN" sz="900" dirty="0" smtClean="0">
                          <a:latin typeface="+mn-lt"/>
                          <a:cs typeface="Calibri" panose="020F0502020204030204"/>
                        </a:rPr>
                        <a:t>0.024</a:t>
                      </a:r>
                      <a:endParaRPr lang="zh-CN" altLang="en-US" sz="900" dirty="0">
                        <a:latin typeface="+mn-lt"/>
                        <a:cs typeface="Calibri" panose="020F0502020204030204"/>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总氮（以N计）</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5834" marR="5834" marT="5834"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40</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1270" algn="ctr">
                        <a:lnSpc>
                          <a:spcPct val="100000"/>
                        </a:lnSpc>
                      </a:pPr>
                      <a:r>
                        <a:rPr lang="en-US" sz="900" dirty="0" smtClean="0">
                          <a:latin typeface="Calibri" panose="020F0502020204030204"/>
                          <a:cs typeface="Calibri" panose="020F0502020204030204"/>
                        </a:rPr>
                        <a:t>5.71</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smtClean="0">
                          <a:latin typeface="Calibri" panose="020F0502020204030204"/>
                          <a:cs typeface="Calibri" panose="020F0502020204030204"/>
                        </a:rPr>
                        <a:t>1.595</a:t>
                      </a:r>
                      <a:endParaRPr sz="900" dirty="0">
                        <a:latin typeface="Calibri" panose="020F0502020204030204"/>
                        <a:cs typeface="Calibri" panose="020F0502020204030204"/>
                      </a:endParaRPr>
                    </a:p>
                  </a:txBody>
                  <a:tcPr marL="0" marR="0" marT="0"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1.595</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悬浮物</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70</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1270" algn="ctr">
                        <a:lnSpc>
                          <a:spcPct val="100000"/>
                        </a:lnSpc>
                      </a:pPr>
                      <a:r>
                        <a:rPr lang="en-US" sz="900" dirty="0" smtClean="0">
                          <a:latin typeface="Calibri" panose="020F0502020204030204"/>
                          <a:cs typeface="Calibri" panose="020F0502020204030204"/>
                        </a:rPr>
                        <a:t>15.45</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smtClean="0">
                          <a:latin typeface="Calibri" panose="020F0502020204030204"/>
                          <a:cs typeface="Calibri" panose="020F0502020204030204"/>
                        </a:rPr>
                        <a:t>4.316</a:t>
                      </a:r>
                      <a:endParaRPr sz="900" dirty="0">
                        <a:latin typeface="Calibri" panose="020F0502020204030204"/>
                        <a:cs typeface="Calibri" panose="020F0502020204030204"/>
                      </a:endParaRPr>
                    </a:p>
                  </a:txBody>
                  <a:tcPr marL="0" marR="0" marT="0"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4.316</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216024">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挥发酚</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0.5</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1270" algn="ctr">
                        <a:lnSpc>
                          <a:spcPct val="100000"/>
                        </a:lnSpc>
                      </a:pPr>
                      <a:r>
                        <a:rPr lang="en-US" sz="900" dirty="0" smtClean="0">
                          <a:latin typeface="Calibri" panose="020F0502020204030204"/>
                          <a:cs typeface="Calibri" panose="020F0502020204030204"/>
                        </a:rPr>
                        <a:t>0.01</a:t>
                      </a:r>
                      <a:endParaRPr sz="900" dirty="0">
                        <a:latin typeface="Calibri" panose="020F0502020204030204"/>
                        <a:cs typeface="Calibri" panose="020F0502020204030204"/>
                      </a:endParaRPr>
                    </a:p>
                  </a:txBody>
                  <a:tcPr marL="0" marR="0" marT="0" marB="0" anchor="ctr"/>
                </a:tc>
                <a:tc>
                  <a:txBody>
                    <a:bodyPr/>
                    <a:lstStyle/>
                    <a:p>
                      <a:pPr marL="223520" algn="l">
                        <a:lnSpc>
                          <a:spcPct val="100000"/>
                        </a:lnSpc>
                      </a:pPr>
                      <a:r>
                        <a:rPr sz="900" dirty="0" smtClean="0">
                          <a:latin typeface="Calibri" panose="020F0502020204030204"/>
                          <a:cs typeface="Calibri" panose="020F0502020204030204"/>
                        </a:rPr>
                        <a:t>0.0</a:t>
                      </a:r>
                      <a:r>
                        <a:rPr lang="en-US" sz="900" dirty="0" smtClean="0">
                          <a:latin typeface="Calibri" panose="020F0502020204030204"/>
                          <a:cs typeface="Calibri" panose="020F0502020204030204"/>
                        </a:rPr>
                        <a:t>03</a:t>
                      </a:r>
                      <a:endParaRPr sz="900" dirty="0">
                        <a:latin typeface="Calibri" panose="020F0502020204030204"/>
                        <a:cs typeface="Calibri" panose="020F0502020204030204"/>
                      </a:endParaRPr>
                    </a:p>
                  </a:txBody>
                  <a:tcPr marL="0" marR="0" marT="0" marB="0" anchor="ctr"/>
                </a:tc>
                <a:tc>
                  <a:txBody>
                    <a:bodyPr/>
                    <a:lstStyle/>
                    <a:p>
                      <a:pPr marL="223520" algn="l">
                        <a:lnSpc>
                          <a:spcPct val="100000"/>
                        </a:lnSpc>
                      </a:pPr>
                      <a:r>
                        <a:rPr lang="en-US" altLang="zh-CN" sz="900" dirty="0" smtClean="0">
                          <a:latin typeface="+mn-lt"/>
                          <a:cs typeface="Calibri" panose="020F0502020204030204"/>
                        </a:rPr>
                        <a:t>0.003</a:t>
                      </a:r>
                      <a:endParaRPr lang="zh-CN" altLang="en-US" sz="900" dirty="0">
                        <a:latin typeface="+mn-lt"/>
                        <a:cs typeface="Calibri" panose="020F0502020204030204"/>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硫化物</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5834" marR="5834" marT="5834"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1.0</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223520" algn="l" defTabSz="914400" rtl="0" eaLnBrk="1" latinLnBrk="0" hangingPunct="1">
                        <a:lnSpc>
                          <a:spcPct val="100000"/>
                        </a:lnSpc>
                      </a:pPr>
                      <a:r>
                        <a:rPr lang="en-US" sz="900" kern="1200" dirty="0" smtClean="0">
                          <a:solidFill>
                            <a:schemeClr val="dk1"/>
                          </a:solidFill>
                          <a:latin typeface="Calibri" panose="020F0502020204030204"/>
                          <a:ea typeface="+mn-ea"/>
                          <a:cs typeface="Calibri" panose="020F0502020204030204"/>
                        </a:rPr>
                        <a:t> 0.007</a:t>
                      </a:r>
                      <a:endParaRPr sz="900" kern="1200" dirty="0">
                        <a:solidFill>
                          <a:schemeClr val="dk1"/>
                        </a:solidFill>
                        <a:latin typeface="Calibri" panose="020F0502020204030204"/>
                        <a:ea typeface="+mn-ea"/>
                        <a:cs typeface="Calibri" panose="020F0502020204030204"/>
                      </a:endParaRPr>
                    </a:p>
                  </a:txBody>
                  <a:tcPr marL="0" marR="0" marT="0" marB="0" anchor="ctr"/>
                </a:tc>
                <a:tc>
                  <a:txBody>
                    <a:bodyPr/>
                    <a:lstStyle/>
                    <a:p>
                      <a:pPr marL="223520" algn="l" defTabSz="914400" rtl="0" eaLnBrk="1" latinLnBrk="0" hangingPunct="1">
                        <a:lnSpc>
                          <a:spcPct val="100000"/>
                        </a:lnSpc>
                      </a:pPr>
                      <a:r>
                        <a:rPr lang="en-US" sz="900" kern="1200" dirty="0" smtClean="0">
                          <a:solidFill>
                            <a:schemeClr val="dk1"/>
                          </a:solidFill>
                          <a:latin typeface="Calibri" panose="020F0502020204030204"/>
                          <a:ea typeface="+mn-ea"/>
                          <a:cs typeface="Calibri" panose="020F0502020204030204"/>
                        </a:rPr>
                        <a:t>0.002</a:t>
                      </a:r>
                      <a:endParaRPr sz="900" kern="1200" dirty="0">
                        <a:solidFill>
                          <a:schemeClr val="dk1"/>
                        </a:solidFill>
                        <a:latin typeface="Calibri" panose="020F0502020204030204"/>
                        <a:ea typeface="+mn-ea"/>
                        <a:cs typeface="Calibri" panose="020F0502020204030204"/>
                      </a:endParaRPr>
                    </a:p>
                  </a:txBody>
                  <a:tcPr marL="0" marR="0" marT="0" marB="0" anchor="ctr"/>
                </a:tc>
                <a:tc>
                  <a:txBody>
                    <a:bodyPr/>
                    <a:lstStyle/>
                    <a:p>
                      <a:pPr marL="223520" algn="l" defTabSz="914400" rtl="0" eaLnBrk="1" fontAlgn="ctr" latinLnBrk="0" hangingPunct="1">
                        <a:lnSpc>
                          <a:spcPct val="100000"/>
                        </a:lnSpc>
                      </a:pPr>
                      <a:r>
                        <a:rPr lang="en-US" altLang="zh-CN" sz="900" kern="1200" dirty="0" smtClean="0">
                          <a:solidFill>
                            <a:schemeClr val="dk1"/>
                          </a:solidFill>
                          <a:latin typeface="Calibri" panose="020F0502020204030204"/>
                          <a:ea typeface="+mn-ea"/>
                          <a:cs typeface="Calibri" panose="020F0502020204030204"/>
                        </a:rPr>
                        <a:t>0.002</a:t>
                      </a:r>
                      <a:endParaRPr lang="en-US" altLang="zh-CN" sz="900" kern="1200" dirty="0">
                        <a:solidFill>
                          <a:schemeClr val="dk1"/>
                        </a:solidFill>
                        <a:latin typeface="Calibri" panose="020F0502020204030204"/>
                        <a:ea typeface="+mn-ea"/>
                        <a:cs typeface="Calibri" panose="020F0502020204030204"/>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苯</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0.1</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fontAlgn="ctr"/>
                      <a:r>
                        <a:rPr lang="en-US" altLang="zh-CN" sz="900" u="none" strike="noStrike" dirty="0" smtClean="0">
                          <a:solidFill>
                            <a:schemeClr val="tx1"/>
                          </a:solidFill>
                          <a:effectLst/>
                        </a:rPr>
                        <a:t>0.002</a:t>
                      </a:r>
                      <a:endParaRPr lang="en-US" altLang="zh-CN" sz="900" b="0" i="0" u="none" strike="noStrike" dirty="0">
                        <a:solidFill>
                          <a:schemeClr val="tx1"/>
                        </a:solidFill>
                        <a:effectLst/>
                        <a:latin typeface="宋体" panose="02010600030101010101" pitchFamily="2" charset="-122"/>
                        <a:ea typeface="宋体" panose="02010600030101010101" pitchFamily="2" charset="-122"/>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0.565Kg</a:t>
                      </a:r>
                      <a:endParaRPr lang="en-US" altLang="zh-CN" sz="900" u="none" strike="noStrike" kern="1200" dirty="0">
                        <a:solidFill>
                          <a:schemeClr val="tx1"/>
                        </a:solidFill>
                        <a:effectLst/>
                        <a:latin typeface="+mn-lt"/>
                        <a:ea typeface="+mn-ea"/>
                        <a:cs typeface="+mn-cs"/>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0.565Kg</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甲苯</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0.1</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fontAlgn="ctr"/>
                      <a:r>
                        <a:rPr lang="en-US" altLang="zh-CN" sz="900" u="none" strike="noStrike" dirty="0" smtClean="0">
                          <a:solidFill>
                            <a:schemeClr val="tx1"/>
                          </a:solidFill>
                          <a:effectLst/>
                        </a:rPr>
                        <a:t>0.002</a:t>
                      </a:r>
                      <a:endParaRPr lang="en-US" altLang="zh-CN" sz="900" b="0" i="0" u="none" strike="noStrike" dirty="0">
                        <a:solidFill>
                          <a:schemeClr val="tx1"/>
                        </a:solidFill>
                        <a:effectLst/>
                        <a:latin typeface="宋体" panose="02010600030101010101" pitchFamily="2" charset="-122"/>
                        <a:ea typeface="宋体" panose="02010600030101010101" pitchFamily="2" charset="-122"/>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0.469Kg</a:t>
                      </a:r>
                      <a:endParaRPr lang="en-US" altLang="zh-CN" sz="900" u="none" strike="noStrike" kern="1200" dirty="0">
                        <a:solidFill>
                          <a:schemeClr val="tx1"/>
                        </a:solidFill>
                        <a:effectLst/>
                        <a:latin typeface="+mn-lt"/>
                        <a:ea typeface="+mn-ea"/>
                        <a:cs typeface="+mn-cs"/>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0.469Kg</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vMerge="1">
                  <a:txBody>
                    <a:bodyPr/>
                    <a:lstStyle/>
                    <a:p>
                      <a:endParaRPr lang="zh-CN"/>
                    </a:p>
                  </a:txBody>
                  <a:tcPr marL="9525" marR="9525" marT="9525" marB="0" anchor="ctr"/>
                </a:tc>
                <a:tc>
                  <a:txBody>
                    <a:bodyPr/>
                    <a:lstStyle/>
                    <a:p>
                      <a:pPr algn="ctr" fontAlgn="ctr"/>
                      <a:r>
                        <a:rPr lang="zh-CN" sz="900" u="none" strike="noStrike" dirty="0">
                          <a:solidFill>
                            <a:schemeClr val="tx1"/>
                          </a:solidFill>
                          <a:effectLst/>
                        </a:rPr>
                        <a:t>二甲苯</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1.2</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en-US" altLang="zh-CN" sz="900" u="none" strike="noStrike" dirty="0" smtClean="0">
                          <a:solidFill>
                            <a:schemeClr val="tx1"/>
                          </a:solidFill>
                          <a:effectLst/>
                        </a:rPr>
                        <a:t>0.004</a:t>
                      </a:r>
                      <a:endParaRPr lang="en-US" altLang="zh-CN" sz="900" b="0" i="0" u="none" strike="noStrike" dirty="0">
                        <a:solidFill>
                          <a:schemeClr val="tx1"/>
                        </a:solidFill>
                        <a:effectLst/>
                        <a:latin typeface="宋体" panose="02010600030101010101" pitchFamily="2" charset="-122"/>
                        <a:ea typeface="+mn-ea"/>
                      </a:endParaRPr>
                    </a:p>
                  </a:txBody>
                  <a:tcPr marL="5509" marR="5509" marT="5509" marB="0" anchor="ctr"/>
                </a:tc>
                <a:tc>
                  <a:txBody>
                    <a:bodyPr/>
                    <a:lstStyle/>
                    <a:p>
                      <a:pPr marL="635" algn="ctr">
                        <a:lnSpc>
                          <a:spcPct val="100000"/>
                        </a:lnSpc>
                      </a:pPr>
                      <a:r>
                        <a:rPr lang="en-US" altLang="zh-CN" sz="900" dirty="0" smtClean="0">
                          <a:latin typeface="+mn-lt"/>
                          <a:cs typeface="Calibri" panose="020F0502020204030204"/>
                        </a:rPr>
                        <a:t>0.001</a:t>
                      </a:r>
                      <a:endParaRPr lang="en-US" altLang="zh-CN" sz="900" dirty="0">
                        <a:latin typeface="+mn-lt"/>
                        <a:cs typeface="Calibri" panose="020F0502020204030204"/>
                      </a:endParaRPr>
                    </a:p>
                  </a:txBody>
                  <a:tcPr marL="5509" marR="5509" marT="5509" marB="0" anchor="ctr"/>
                </a:tc>
                <a:tc>
                  <a:txBody>
                    <a:bodyPr/>
                    <a:lstStyle/>
                    <a:p>
                      <a:pPr marL="635" algn="ctr">
                        <a:lnSpc>
                          <a:spcPct val="100000"/>
                        </a:lnSpc>
                      </a:pPr>
                      <a:r>
                        <a:rPr lang="en-US" altLang="zh-CN" sz="900" dirty="0" smtClean="0">
                          <a:latin typeface="+mn-lt"/>
                          <a:cs typeface="Calibri" panose="020F0502020204030204"/>
                        </a:rPr>
                        <a:t>0.001</a:t>
                      </a:r>
                      <a:endParaRPr lang="en-US" altLang="zh-CN" sz="900" dirty="0">
                        <a:latin typeface="+mn-lt"/>
                        <a:cs typeface="Calibri" panose="020F0502020204030204"/>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0">
                <a:tc vMerge="1">
                  <a:txBody>
                    <a:bodyPr/>
                    <a:lstStyle/>
                    <a:p>
                      <a:endParaRPr lang="zh-CN"/>
                    </a:p>
                  </a:txBody>
                  <a:tcPr/>
                </a:tc>
                <a:tc vMerge="1">
                  <a:txBody>
                    <a:bodyPr/>
                    <a:lstStyle/>
                    <a:p>
                      <a:endParaRPr lang="zh-CN"/>
                    </a:p>
                  </a:txBody>
                  <a:tcPr/>
                </a:tc>
                <a:tc>
                  <a:txBody>
                    <a:bodyPr/>
                    <a:lstStyle/>
                    <a:p>
                      <a:pPr algn="ctr" fontAlgn="ctr"/>
                      <a:r>
                        <a:rPr lang="zh-CN" sz="900" u="none" strike="noStrike" dirty="0">
                          <a:solidFill>
                            <a:schemeClr val="tx1"/>
                          </a:solidFill>
                          <a:effectLst/>
                        </a:rPr>
                        <a:t>五日生化需氧量</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20</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259715" algn="l">
                        <a:lnSpc>
                          <a:spcPct val="100000"/>
                        </a:lnSpc>
                      </a:pPr>
                      <a:r>
                        <a:rPr lang="en-US" sz="900" dirty="0" smtClean="0">
                          <a:latin typeface="Calibri" panose="020F0502020204030204"/>
                          <a:cs typeface="Calibri" panose="020F0502020204030204"/>
                        </a:rPr>
                        <a:t>3.17</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smtClean="0">
                          <a:latin typeface="Calibri" panose="020F0502020204030204"/>
                          <a:cs typeface="Calibri" panose="020F0502020204030204"/>
                        </a:rPr>
                        <a:t>0.885</a:t>
                      </a:r>
                      <a:endParaRPr sz="900" dirty="0">
                        <a:latin typeface="Calibri" panose="020F0502020204030204"/>
                        <a:cs typeface="Calibri" panose="020F0502020204030204"/>
                      </a:endParaRPr>
                    </a:p>
                  </a:txBody>
                  <a:tcPr marL="0" marR="0" marT="0"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0.885</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algn="ctr">
                        <a:spcAft>
                          <a:spcPts val="0"/>
                        </a:spcAft>
                      </a:pPr>
                      <a:r>
                        <a:rPr lang="en-US" alt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a:tc>
              </a:tr>
              <a:tr h="0">
                <a:tc vMerge="1">
                  <a:txBody>
                    <a:bodyPr/>
                    <a:lstStyle/>
                    <a:p>
                      <a:endParaRPr lang="zh-CN"/>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vMerge="1">
                  <a:txBody>
                    <a:bodyPr/>
                    <a:lstStyle/>
                    <a:p>
                      <a:endParaRPr lang="zh-CN"/>
                    </a:p>
                  </a:txBody>
                  <a:tcPr marL="9525" marR="9525" marT="9525" marB="0" anchor="ctr"/>
                </a:tc>
                <a:tc>
                  <a:txBody>
                    <a:bodyPr/>
                    <a:lstStyle/>
                    <a:p>
                      <a:pPr algn="ctr" fontAlgn="ctr"/>
                      <a:r>
                        <a:rPr lang="zh-CN" sz="900" u="none" strike="noStrike" dirty="0">
                          <a:solidFill>
                            <a:schemeClr val="tx1"/>
                          </a:solidFill>
                          <a:effectLst/>
                        </a:rPr>
                        <a:t>总有机碳</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20</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1270" algn="ctr">
                        <a:lnSpc>
                          <a:spcPct val="100000"/>
                        </a:lnSpc>
                      </a:pPr>
                      <a:r>
                        <a:rPr lang="en-US" sz="900" dirty="0" smtClean="0">
                          <a:latin typeface="Calibri" panose="020F0502020204030204"/>
                          <a:cs typeface="Calibri" panose="020F0502020204030204"/>
                        </a:rPr>
                        <a:t>14.19</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900" dirty="0" smtClean="0">
                          <a:latin typeface="Calibri" panose="020F0502020204030204"/>
                          <a:cs typeface="Calibri" panose="020F0502020204030204"/>
                        </a:rPr>
                        <a:t>3.965</a:t>
                      </a:r>
                      <a:endParaRPr sz="900" dirty="0">
                        <a:latin typeface="Calibri" panose="020F0502020204030204"/>
                        <a:cs typeface="Calibri" panose="020F0502020204030204"/>
                      </a:endParaRPr>
                    </a:p>
                  </a:txBody>
                  <a:tcPr marL="0" marR="0" marT="0"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3.965</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146585">
                <a:tc vMerge="1">
                  <a:txBody>
                    <a:bodyPr/>
                    <a:lstStyle/>
                    <a:p>
                      <a:endParaRPr lang="zh-CN"/>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vMerge="1">
                  <a:txBody>
                    <a:bodyPr/>
                    <a:lstStyle/>
                    <a:p>
                      <a:endParaRPr lang="zh-CN"/>
                    </a:p>
                  </a:txBody>
                  <a:tcPr marL="9525" marR="9525" marT="9525" marB="0" anchor="ctr"/>
                </a:tc>
                <a:tc>
                  <a:txBody>
                    <a:bodyPr/>
                    <a:lstStyle/>
                    <a:p>
                      <a:pPr algn="ctr" fontAlgn="ctr"/>
                      <a:r>
                        <a:rPr lang="en-US" sz="900" u="none" strike="noStrike" dirty="0" err="1">
                          <a:solidFill>
                            <a:schemeClr val="tx1"/>
                          </a:solidFill>
                          <a:effectLst/>
                        </a:rPr>
                        <a:t>PH值</a:t>
                      </a:r>
                      <a:endParaRPr lang="zh-CN" sz="900" b="0" i="0" u="none" strike="noStrike" dirty="0">
                        <a:solidFill>
                          <a:schemeClr val="tx1"/>
                        </a:solidFill>
                        <a:effectLst/>
                        <a:latin typeface="宋体" panose="02010600030101010101" pitchFamily="2" charset="-122"/>
                        <a:ea typeface="宋体" panose="02010600030101010101" pitchFamily="2" charset="-122"/>
                      </a:endParaRPr>
                    </a:p>
                  </a:txBody>
                  <a:tcPr marL="5834" marR="5834" marT="5834" marB="0" anchor="ctr"/>
                </a:tc>
                <a:tc>
                  <a:txBody>
                    <a:bodyPr/>
                    <a:lstStyle/>
                    <a:p>
                      <a:pPr algn="ctr">
                        <a:spcAft>
                          <a:spcPts val="0"/>
                        </a:spcAft>
                      </a:pPr>
                      <a:r>
                        <a:rPr lang="en-US" altLang="zh-CN"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6</a:t>
                      </a:r>
                      <a:r>
                        <a:rPr lang="zh-CN" alt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r>
                        <a:rPr lang="en-US" altLang="zh-CN"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9</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lnSpc>
                          <a:spcPct val="100000"/>
                        </a:lnSpc>
                      </a:pPr>
                      <a:r>
                        <a:rPr lang="en-US" sz="900" dirty="0" smtClean="0">
                          <a:latin typeface="Calibri" panose="020F0502020204030204"/>
                          <a:cs typeface="Calibri" panose="020F0502020204030204"/>
                        </a:rPr>
                        <a:t>7.10</a:t>
                      </a:r>
                      <a:endParaRPr sz="900" dirty="0">
                        <a:latin typeface="Calibri" panose="020F0502020204030204"/>
                        <a:cs typeface="Calibri" panose="020F0502020204030204"/>
                      </a:endParaRPr>
                    </a:p>
                  </a:txBody>
                  <a:tcPr marL="0" marR="0" marT="0" marB="0" anchor="ctr"/>
                </a:tc>
                <a:tc>
                  <a:txBody>
                    <a:bodyPr/>
                    <a:lstStyle/>
                    <a:p>
                      <a:pPr marL="635" algn="ctr">
                        <a:lnSpc>
                          <a:spcPct val="100000"/>
                        </a:lnSpc>
                      </a:pPr>
                      <a:r>
                        <a:rPr sz="900" dirty="0">
                          <a:latin typeface="Calibri" panose="020F0502020204030204"/>
                          <a:cs typeface="Calibri" panose="020F0502020204030204"/>
                        </a:rPr>
                        <a:t>/</a:t>
                      </a:r>
                    </a:p>
                  </a:txBody>
                  <a:tcPr marL="0" marR="0" marT="0" marB="0" anchor="ctr"/>
                </a:tc>
                <a:tc>
                  <a:txBody>
                    <a:bodyPr/>
                    <a:lstStyle/>
                    <a:p>
                      <a:pPr marL="0" algn="ctr" defTabSz="914400" rtl="0" eaLnBrk="1" fontAlgn="ctr" latinLnBrk="0" hangingPunct="1"/>
                      <a:r>
                        <a:rPr lang="en-US" altLang="zh-CN" sz="900" u="none" strike="noStrike" kern="1200" dirty="0">
                          <a:solidFill>
                            <a:schemeClr val="tx1"/>
                          </a:solidFill>
                          <a:effectLst/>
                          <a:latin typeface="+mn-lt"/>
                          <a:ea typeface="+mn-ea"/>
                          <a:cs typeface="+mn-cs"/>
                        </a:rPr>
                        <a:t>/</a:t>
                      </a:r>
                    </a:p>
                  </a:txBody>
                  <a:tcPr marL="9525" marR="9525" marT="9525" marB="0" anchor="ctr"/>
                </a:tc>
                <a:tc>
                  <a:txBody>
                    <a:bodyPr/>
                    <a:lstStyle/>
                    <a:p>
                      <a:pPr algn="ctr">
                        <a:spcAft>
                          <a:spcPts val="0"/>
                        </a:spcAft>
                      </a:pPr>
                      <a:r>
                        <a:rPr lang="en-US" sz="9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zh-CN" sz="90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vMerge="1">
                  <a:txBody>
                    <a:bodyPr/>
                    <a:lstStyle/>
                    <a:p>
                      <a:endParaRPr lang="zh-CN"/>
                    </a:p>
                  </a:txBody>
                  <a:tcPr marL="68580" marR="68580" marT="0" marB="0" anchor="ctr"/>
                </a:tc>
              </a:tr>
              <a:tr h="184698">
                <a:tc rowSpan="4">
                  <a:txBody>
                    <a:bodyPr/>
                    <a:lstStyle/>
                    <a:p>
                      <a:pPr marL="0" algn="ctr" defTabSz="914400" rtl="0" eaLnBrk="1" fontAlgn="ctr" latinLnBrk="0" hangingPunct="1"/>
                      <a:r>
                        <a:rPr lang="en-US" altLang="zh-CN" sz="900" b="1" u="none" strike="noStrike" kern="1200" dirty="0">
                          <a:solidFill>
                            <a:schemeClr val="bg1"/>
                          </a:solidFill>
                          <a:effectLst/>
                          <a:latin typeface="+mn-lt"/>
                          <a:ea typeface="+mn-ea"/>
                          <a:cs typeface="+mn-cs"/>
                        </a:rPr>
                        <a:t>DW002</a:t>
                      </a:r>
                      <a:endParaRPr lang="zh-CN" sz="900" b="1" u="none" strike="noStrike" kern="1200" dirty="0">
                        <a:solidFill>
                          <a:schemeClr val="bg1"/>
                        </a:solidFill>
                        <a:effectLst/>
                        <a:latin typeface="+mn-lt"/>
                        <a:ea typeface="+mn-ea"/>
                        <a:cs typeface="+mn-cs"/>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4">
                  <a:txBody>
                    <a:bodyPr/>
                    <a:lstStyle/>
                    <a:p>
                      <a:pPr marL="0" marR="0" indent="0" algn="l" defTabSz="914400" rtl="0" eaLnBrk="1" fontAlgn="ctr" latinLnBrk="0" hangingPunct="1">
                        <a:lnSpc>
                          <a:spcPct val="100000"/>
                        </a:lnSpc>
                        <a:spcBef>
                          <a:spcPts val="0"/>
                        </a:spcBef>
                        <a:spcAft>
                          <a:spcPts val="0"/>
                        </a:spcAft>
                        <a:buClrTx/>
                        <a:buSzTx/>
                        <a:buFontTx/>
                        <a:buNone/>
                        <a:defRPr/>
                      </a:pPr>
                      <a:r>
                        <a:rPr lang="en-US" altLang="zh-CN" sz="900" u="none" strike="noStrike" dirty="0">
                          <a:effectLst/>
                        </a:rPr>
                        <a:t>《</a:t>
                      </a:r>
                      <a:r>
                        <a:rPr lang="zh-CN" altLang="zh-CN" sz="900" u="none" strike="noStrike" dirty="0">
                          <a:effectLst/>
                        </a:rPr>
                        <a:t>石油化学工业污染物排放标准</a:t>
                      </a:r>
                      <a:r>
                        <a:rPr lang="en-US" altLang="zh-CN" sz="900" u="none" strike="noStrike" dirty="0">
                          <a:effectLst/>
                        </a:rPr>
                        <a:t>》</a:t>
                      </a:r>
                      <a:r>
                        <a:rPr lang="zh-CN" altLang="zh-CN" sz="900" u="none" strike="noStrike" dirty="0">
                          <a:effectLst/>
                        </a:rPr>
                        <a:t>  </a:t>
                      </a:r>
                      <a:r>
                        <a:rPr lang="zh-CN" altLang="en-US" sz="900" u="none" strike="noStrike" dirty="0">
                          <a:effectLst/>
                        </a:rPr>
                        <a:t>（</a:t>
                      </a:r>
                      <a:r>
                        <a:rPr lang="zh-CN" altLang="zh-CN" sz="900" u="none" strike="noStrike" dirty="0">
                          <a:effectLst/>
                        </a:rPr>
                        <a:t>GB 31571-2015</a:t>
                      </a:r>
                      <a:r>
                        <a:rPr lang="zh-CN" altLang="en-US" sz="900" u="none" strike="noStrike" dirty="0">
                          <a:effectLst/>
                        </a:rPr>
                        <a:t>）</a:t>
                      </a:r>
                      <a:r>
                        <a:rPr lang="zh-CN" altLang="zh-CN" sz="900" u="none" strike="noStrike" dirty="0">
                          <a:effectLst/>
                        </a:rPr>
                        <a:t>表2、鄂环函【2009】48号文关于COD≤40mg/L的要求</a:t>
                      </a:r>
                      <a:endParaRPr lang="zh-CN" altLang="zh-CN"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marL="0" algn="ctr" defTabSz="914400" rtl="0" eaLnBrk="1" fontAlgn="ctr" latinLnBrk="0" hangingPunct="1"/>
                      <a:r>
                        <a:rPr lang="zh-CN" sz="900" u="none" strike="noStrike" kern="1200" dirty="0">
                          <a:solidFill>
                            <a:schemeClr val="tx1"/>
                          </a:solidFill>
                          <a:effectLst/>
                          <a:latin typeface="+mn-lt"/>
                          <a:ea typeface="+mn-ea"/>
                          <a:cs typeface="+mn-cs"/>
                        </a:rPr>
                        <a:t>化学需氧量</a:t>
                      </a:r>
                    </a:p>
                  </a:txBody>
                  <a:tcPr marL="5834" marR="5834" marT="5834" marB="0" anchor="ctr"/>
                </a:tc>
                <a:tc>
                  <a:txBody>
                    <a:bodyPr/>
                    <a:lstStyle/>
                    <a:p>
                      <a:pPr marL="0" algn="ctr" defTabSz="914400" rtl="0" eaLnBrk="1" fontAlgn="ctr" latinLnBrk="0" hangingPunct="1">
                        <a:spcAft>
                          <a:spcPts val="0"/>
                        </a:spcAft>
                      </a:pPr>
                      <a:r>
                        <a:rPr lang="en-US" sz="900" u="none" strike="noStrike" kern="1200" dirty="0">
                          <a:solidFill>
                            <a:schemeClr val="tx1"/>
                          </a:solidFill>
                          <a:effectLst/>
                          <a:latin typeface="+mn-lt"/>
                          <a:ea typeface="+mn-ea"/>
                          <a:cs typeface="+mn-cs"/>
                        </a:rPr>
                        <a:t>40</a:t>
                      </a:r>
                      <a:endParaRPr lang="zh-CN" sz="900" u="none" strike="noStrike" kern="1200" dirty="0">
                        <a:solidFill>
                          <a:schemeClr val="tx1"/>
                        </a:solidFill>
                        <a:effectLst/>
                        <a:latin typeface="+mn-lt"/>
                        <a:ea typeface="+mn-ea"/>
                        <a:cs typeface="+mn-cs"/>
                      </a:endParaRPr>
                    </a:p>
                  </a:txBody>
                  <a:tcPr marL="68580" marR="68580" marT="0"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30.76</a:t>
                      </a:r>
                      <a:endParaRPr lang="en-US" altLang="zh-CN" sz="900" u="none" strike="noStrike" kern="1200" dirty="0">
                        <a:solidFill>
                          <a:schemeClr val="tx1"/>
                        </a:solidFill>
                        <a:effectLst/>
                        <a:latin typeface="+mn-lt"/>
                        <a:ea typeface="+mn-ea"/>
                        <a:cs typeface="+mn-cs"/>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10.544</a:t>
                      </a:r>
                      <a:endParaRPr lang="en-US" altLang="zh-CN" sz="900" u="none" strike="noStrike" kern="1200" dirty="0">
                        <a:solidFill>
                          <a:schemeClr val="tx1"/>
                        </a:solidFill>
                        <a:effectLst/>
                        <a:latin typeface="+mn-lt"/>
                        <a:ea typeface="+mn-ea"/>
                        <a:cs typeface="+mn-cs"/>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10.544</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ctr" latinLnBrk="0" hangingPunct="1">
                        <a:spcAft>
                          <a:spcPts val="0"/>
                        </a:spcAft>
                      </a:pPr>
                      <a:r>
                        <a:rPr lang="en-US" sz="900" u="none" strike="noStrike" kern="1200" dirty="0">
                          <a:solidFill>
                            <a:schemeClr val="tx1"/>
                          </a:solidFill>
                          <a:effectLst/>
                          <a:latin typeface="+mn-lt"/>
                          <a:ea typeface="+mn-ea"/>
                          <a:cs typeface="+mn-cs"/>
                        </a:rPr>
                        <a:t>256.15</a:t>
                      </a:r>
                      <a:endParaRPr lang="zh-CN" sz="900" u="none" strike="noStrike" kern="1200" dirty="0">
                        <a:solidFill>
                          <a:schemeClr val="tx1"/>
                        </a:solidFill>
                        <a:effectLst/>
                        <a:latin typeface="+mn-lt"/>
                        <a:ea typeface="+mn-ea"/>
                        <a:cs typeface="+mn-cs"/>
                      </a:endParaRPr>
                    </a:p>
                  </a:txBody>
                  <a:tcPr marL="68580" marR="68580" marT="0" marB="0" anchor="ctr"/>
                </a:tc>
                <a:tc rowSpan="4">
                  <a:txBody>
                    <a:bodyPr/>
                    <a:lstStyle/>
                    <a:p>
                      <a:pPr algn="ctr">
                        <a:spcAft>
                          <a:spcPts val="0"/>
                        </a:spcAft>
                      </a:pPr>
                      <a:r>
                        <a:rPr lang="zh-CN" altLang="en-US" sz="900" kern="100" dirty="0">
                          <a:effectLst/>
                          <a:latin typeface="Calibri" panose="020F0502020204030204" pitchFamily="34" charset="0"/>
                          <a:ea typeface="宋体" panose="02010600030101010101" pitchFamily="2" charset="-122"/>
                          <a:cs typeface="Calibri" panose="020F0502020204030204" pitchFamily="34" charset="0"/>
                        </a:rPr>
                        <a:t>北湖</a:t>
                      </a:r>
                      <a:endParaRPr lang="zh-CN" sz="90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0">
                <a:tc vMerge="1">
                  <a:txBody>
                    <a:bodyPr/>
                    <a:lstStyle/>
                    <a:p>
                      <a:endParaRPr lang="zh-CN"/>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vMerge="1">
                  <a:txBody>
                    <a:bodyPr/>
                    <a:lstStyle/>
                    <a:p>
                      <a:endParaRPr lang="zh-CN"/>
                    </a:p>
                  </a:txBody>
                  <a:tcPr marL="9525" marR="9525" marT="9525" marB="0" anchor="ctr"/>
                </a:tc>
                <a:tc>
                  <a:txBody>
                    <a:bodyPr/>
                    <a:lstStyle/>
                    <a:p>
                      <a:pPr marL="0" algn="ctr" defTabSz="914400" rtl="0" eaLnBrk="1" fontAlgn="ctr" latinLnBrk="0" hangingPunct="1"/>
                      <a:r>
                        <a:rPr lang="zh-CN" sz="900" u="none" strike="noStrike" kern="1200" dirty="0">
                          <a:solidFill>
                            <a:schemeClr val="tx1"/>
                          </a:solidFill>
                          <a:effectLst/>
                          <a:latin typeface="+mn-lt"/>
                          <a:ea typeface="+mn-ea"/>
                          <a:cs typeface="+mn-cs"/>
                        </a:rPr>
                        <a:t>氨氮（NH</a:t>
                      </a:r>
                      <a:r>
                        <a:rPr lang="zh-CN" sz="900" u="none" strike="noStrike" kern="1200" baseline="-25000" dirty="0">
                          <a:solidFill>
                            <a:schemeClr val="tx1"/>
                          </a:solidFill>
                          <a:effectLst/>
                          <a:latin typeface="+mn-lt"/>
                          <a:ea typeface="+mn-ea"/>
                          <a:cs typeface="+mn-cs"/>
                        </a:rPr>
                        <a:t>3</a:t>
                      </a:r>
                      <a:r>
                        <a:rPr lang="zh-CN" sz="900" u="none" strike="noStrike" kern="1200" dirty="0">
                          <a:solidFill>
                            <a:schemeClr val="tx1"/>
                          </a:solidFill>
                          <a:effectLst/>
                          <a:latin typeface="+mn-lt"/>
                          <a:ea typeface="+mn-ea"/>
                          <a:cs typeface="+mn-cs"/>
                        </a:rPr>
                        <a:t>-N）</a:t>
                      </a:r>
                    </a:p>
                  </a:txBody>
                  <a:tcPr marL="5834" marR="5834" marT="5834" marB="0" anchor="ctr"/>
                </a:tc>
                <a:tc>
                  <a:txBody>
                    <a:bodyPr/>
                    <a:lstStyle/>
                    <a:p>
                      <a:pPr marL="0" algn="ctr" defTabSz="914400" rtl="0" eaLnBrk="1" fontAlgn="ctr" latinLnBrk="0" hangingPunct="1">
                        <a:spcAft>
                          <a:spcPts val="0"/>
                        </a:spcAft>
                      </a:pPr>
                      <a:r>
                        <a:rPr lang="en-US" sz="900" u="none" strike="noStrike" kern="1200" dirty="0">
                          <a:solidFill>
                            <a:schemeClr val="tx1"/>
                          </a:solidFill>
                          <a:effectLst/>
                          <a:latin typeface="+mn-lt"/>
                          <a:ea typeface="+mn-ea"/>
                          <a:cs typeface="+mn-cs"/>
                        </a:rPr>
                        <a:t>8</a:t>
                      </a:r>
                      <a:endParaRPr lang="zh-CN" sz="900" u="none" strike="noStrike" kern="1200" dirty="0">
                        <a:solidFill>
                          <a:schemeClr val="tx1"/>
                        </a:solidFill>
                        <a:effectLst/>
                        <a:latin typeface="+mn-lt"/>
                        <a:ea typeface="+mn-ea"/>
                        <a:cs typeface="+mn-cs"/>
                      </a:endParaRPr>
                    </a:p>
                  </a:txBody>
                  <a:tcPr marL="68580" marR="68580" marT="0" marB="0" anchor="ctr"/>
                </a:tc>
                <a:tc>
                  <a:txBody>
                    <a:bodyPr/>
                    <a:lstStyle/>
                    <a:p>
                      <a:pPr marL="0" algn="ctr" defTabSz="914400" rtl="0" eaLnBrk="1" fontAlgn="ctr" latinLnBrk="0" hangingPunct="1"/>
                      <a:r>
                        <a:rPr lang="en-US" altLang="zh-CN" sz="900" u="none" strike="noStrike" kern="1200" dirty="0">
                          <a:solidFill>
                            <a:schemeClr val="tx1"/>
                          </a:solidFill>
                          <a:effectLst/>
                          <a:latin typeface="+mn-lt"/>
                          <a:ea typeface="+mn-ea"/>
                          <a:cs typeface="+mn-cs"/>
                        </a:rPr>
                        <a:t>0.80</a:t>
                      </a: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0.23</a:t>
                      </a:r>
                      <a:endParaRPr lang="en-US" altLang="zh-CN" sz="900" u="none" strike="noStrike" kern="1200" dirty="0">
                        <a:solidFill>
                          <a:schemeClr val="tx1"/>
                        </a:solidFill>
                        <a:effectLst/>
                        <a:latin typeface="+mn-lt"/>
                        <a:ea typeface="+mn-ea"/>
                        <a:cs typeface="+mn-cs"/>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0.23</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ctr" latinLnBrk="0" hangingPunct="1">
                        <a:spcAft>
                          <a:spcPts val="0"/>
                        </a:spcAft>
                      </a:pPr>
                      <a:r>
                        <a:rPr lang="en-US" sz="900" u="none" strike="noStrike" kern="1200" dirty="0">
                          <a:solidFill>
                            <a:schemeClr val="tx1"/>
                          </a:solidFill>
                          <a:effectLst/>
                          <a:latin typeface="+mn-lt"/>
                          <a:ea typeface="+mn-ea"/>
                          <a:cs typeface="+mn-cs"/>
                        </a:rPr>
                        <a:t>18.74</a:t>
                      </a:r>
                      <a:endParaRPr lang="zh-CN" sz="900" u="none" strike="noStrike" kern="1200" dirty="0">
                        <a:solidFill>
                          <a:schemeClr val="tx1"/>
                        </a:solidFill>
                        <a:effectLst/>
                        <a:latin typeface="+mn-lt"/>
                        <a:ea typeface="+mn-ea"/>
                        <a:cs typeface="+mn-cs"/>
                      </a:endParaRPr>
                    </a:p>
                  </a:txBody>
                  <a:tcPr marL="68580" marR="68580" marT="0" marB="0" anchor="ctr"/>
                </a:tc>
                <a:tc vMerge="1">
                  <a:txBody>
                    <a:bodyPr/>
                    <a:lstStyle/>
                    <a:p>
                      <a:endParaRPr lang="zh-CN"/>
                    </a:p>
                  </a:txBody>
                  <a:tcPr marL="68580" marR="68580" marT="0" marB="0" anchor="ctr"/>
                </a:tc>
              </a:tr>
              <a:tr h="164832">
                <a:tc vMerge="1">
                  <a:txBody>
                    <a:bodyPr/>
                    <a:lstStyle/>
                    <a:p>
                      <a:endParaRPr lang="zh-CN"/>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vMerge="1">
                  <a:txBody>
                    <a:bodyPr/>
                    <a:lstStyle/>
                    <a:p>
                      <a:endParaRPr lang="zh-CN"/>
                    </a:p>
                  </a:txBody>
                  <a:tcPr marL="9525" marR="9525" marT="9525" marB="0" anchor="ctr"/>
                </a:tc>
                <a:tc>
                  <a:txBody>
                    <a:bodyPr/>
                    <a:lstStyle/>
                    <a:p>
                      <a:pPr marL="0" algn="ctr" defTabSz="914400" rtl="0" eaLnBrk="1" fontAlgn="ctr" latinLnBrk="0" hangingPunct="1"/>
                      <a:r>
                        <a:rPr lang="zh-CN" sz="900" u="none" strike="noStrike" kern="1200" dirty="0">
                          <a:solidFill>
                            <a:schemeClr val="tx1"/>
                          </a:solidFill>
                          <a:effectLst/>
                          <a:latin typeface="+mn-lt"/>
                          <a:ea typeface="+mn-ea"/>
                          <a:cs typeface="+mn-cs"/>
                        </a:rPr>
                        <a:t>石油类</a:t>
                      </a:r>
                    </a:p>
                  </a:txBody>
                  <a:tcPr marL="5834" marR="5834" marT="5834" marB="0" anchor="ctr"/>
                </a:tc>
                <a:tc>
                  <a:txBody>
                    <a:bodyPr/>
                    <a:lstStyle/>
                    <a:p>
                      <a:pPr marL="0" algn="ctr" defTabSz="914400" rtl="0" eaLnBrk="1" fontAlgn="ctr" latinLnBrk="0" hangingPunct="1">
                        <a:spcAft>
                          <a:spcPts val="0"/>
                        </a:spcAft>
                      </a:pPr>
                      <a:r>
                        <a:rPr lang="en-US" sz="900" u="none" strike="noStrike" kern="1200" dirty="0">
                          <a:solidFill>
                            <a:schemeClr val="tx1"/>
                          </a:solidFill>
                          <a:effectLst/>
                          <a:latin typeface="+mn-lt"/>
                          <a:ea typeface="+mn-ea"/>
                          <a:cs typeface="+mn-cs"/>
                        </a:rPr>
                        <a:t>5</a:t>
                      </a:r>
                      <a:endParaRPr lang="zh-CN" sz="900" u="none" strike="noStrike" kern="1200" dirty="0">
                        <a:solidFill>
                          <a:schemeClr val="tx1"/>
                        </a:solidFill>
                        <a:effectLst/>
                        <a:latin typeface="+mn-lt"/>
                        <a:ea typeface="+mn-ea"/>
                        <a:cs typeface="+mn-cs"/>
                      </a:endParaRPr>
                    </a:p>
                  </a:txBody>
                  <a:tcPr marL="68580" marR="68580" marT="0"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0.42</a:t>
                      </a:r>
                      <a:endParaRPr lang="en-US" altLang="zh-CN" sz="900" u="none" strike="noStrike" kern="1200" dirty="0">
                        <a:solidFill>
                          <a:schemeClr val="tx1"/>
                        </a:solidFill>
                        <a:effectLst/>
                        <a:latin typeface="+mn-lt"/>
                        <a:ea typeface="+mn-ea"/>
                        <a:cs typeface="+mn-cs"/>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0.15</a:t>
                      </a:r>
                      <a:endParaRPr lang="en-US" altLang="zh-CN" sz="900" u="none" strike="noStrike" kern="1200" dirty="0">
                        <a:solidFill>
                          <a:schemeClr val="tx1"/>
                        </a:solidFill>
                        <a:effectLst/>
                        <a:latin typeface="+mn-lt"/>
                        <a:ea typeface="+mn-ea"/>
                        <a:cs typeface="+mn-cs"/>
                      </a:endParaRPr>
                    </a:p>
                  </a:txBody>
                  <a:tcPr marL="5509" marR="5509" marT="5509"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0.15</a:t>
                      </a:r>
                      <a:endParaRPr lang="en-US" altLang="zh-CN" sz="9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ctr" latinLnBrk="0" hangingPunct="1">
                        <a:spcAft>
                          <a:spcPts val="0"/>
                        </a:spcAft>
                      </a:pPr>
                      <a:r>
                        <a:rPr lang="en-US" sz="900" u="none" strike="noStrike" kern="1200" dirty="0">
                          <a:solidFill>
                            <a:schemeClr val="tx1"/>
                          </a:solidFill>
                          <a:effectLst/>
                          <a:latin typeface="+mn-lt"/>
                          <a:ea typeface="+mn-ea"/>
                          <a:cs typeface="+mn-cs"/>
                        </a:rPr>
                        <a:t>/</a:t>
                      </a:r>
                      <a:endParaRPr lang="zh-CN" sz="900" u="none" strike="noStrike" kern="1200" dirty="0">
                        <a:solidFill>
                          <a:schemeClr val="tx1"/>
                        </a:solidFill>
                        <a:effectLst/>
                        <a:latin typeface="+mn-lt"/>
                        <a:ea typeface="+mn-ea"/>
                        <a:cs typeface="+mn-cs"/>
                      </a:endParaRPr>
                    </a:p>
                  </a:txBody>
                  <a:tcPr marL="68580" marR="68580" marT="0" marB="0" anchor="ctr"/>
                </a:tc>
                <a:tc vMerge="1">
                  <a:txBody>
                    <a:bodyPr/>
                    <a:lstStyle/>
                    <a:p>
                      <a:endParaRPr lang="zh-CN"/>
                    </a:p>
                  </a:txBody>
                  <a:tcPr marL="68580" marR="68580" marT="0" marB="0" anchor="ctr"/>
                </a:tc>
              </a:tr>
              <a:tr h="231606">
                <a:tc vMerge="1">
                  <a:txBody>
                    <a:bodyPr/>
                    <a:lstStyle/>
                    <a:p>
                      <a:endParaRPr lang="zh-CN"/>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vMerge="1">
                  <a:txBody>
                    <a:bodyPr/>
                    <a:lstStyle/>
                    <a:p>
                      <a:endParaRPr lang="zh-CN"/>
                    </a:p>
                  </a:txBody>
                  <a:tcPr marL="9525" marR="9525" marT="9525" marB="0" anchor="ctr"/>
                </a:tc>
                <a:tc>
                  <a:txBody>
                    <a:bodyPr/>
                    <a:lstStyle/>
                    <a:p>
                      <a:pPr marL="0" algn="ctr" defTabSz="914400" rtl="0" eaLnBrk="1" fontAlgn="ctr" latinLnBrk="0" hangingPunct="1"/>
                      <a:r>
                        <a:rPr lang="en-US" sz="900" u="none" strike="noStrike" kern="1200" dirty="0" err="1">
                          <a:solidFill>
                            <a:schemeClr val="tx1"/>
                          </a:solidFill>
                          <a:effectLst/>
                          <a:latin typeface="+mn-lt"/>
                          <a:ea typeface="+mn-ea"/>
                          <a:cs typeface="+mn-cs"/>
                        </a:rPr>
                        <a:t>PH值</a:t>
                      </a:r>
                      <a:endParaRPr lang="zh-CN" sz="900" u="none" strike="noStrike" kern="1200" dirty="0">
                        <a:solidFill>
                          <a:schemeClr val="tx1"/>
                        </a:solidFill>
                        <a:effectLst/>
                        <a:latin typeface="+mn-lt"/>
                        <a:ea typeface="+mn-ea"/>
                        <a:cs typeface="+mn-cs"/>
                      </a:endParaRPr>
                    </a:p>
                  </a:txBody>
                  <a:tcPr marL="5834" marR="5834" marT="5834" marB="0" anchor="ctr"/>
                </a:tc>
                <a:tc>
                  <a:txBody>
                    <a:bodyPr/>
                    <a:lstStyle/>
                    <a:p>
                      <a:pPr marL="0" algn="ctr" defTabSz="914400" rtl="0" eaLnBrk="1" fontAlgn="ctr" latinLnBrk="0" hangingPunct="1">
                        <a:spcAft>
                          <a:spcPts val="0"/>
                        </a:spcAft>
                      </a:pPr>
                      <a:r>
                        <a:rPr lang="en-US" altLang="zh-CN" sz="900" u="none" strike="noStrike" kern="1200" dirty="0">
                          <a:solidFill>
                            <a:schemeClr val="tx1"/>
                          </a:solidFill>
                          <a:effectLst/>
                          <a:latin typeface="+mn-lt"/>
                          <a:ea typeface="+mn-ea"/>
                          <a:cs typeface="+mn-cs"/>
                        </a:rPr>
                        <a:t>6</a:t>
                      </a:r>
                      <a:r>
                        <a:rPr lang="zh-CN" altLang="en-US" sz="900" u="none" strike="noStrike" kern="1200" dirty="0">
                          <a:solidFill>
                            <a:schemeClr val="tx1"/>
                          </a:solidFill>
                          <a:effectLst/>
                          <a:latin typeface="+mn-lt"/>
                          <a:ea typeface="+mn-ea"/>
                          <a:cs typeface="+mn-cs"/>
                        </a:rPr>
                        <a:t>～</a:t>
                      </a:r>
                      <a:r>
                        <a:rPr lang="en-US" altLang="zh-CN" sz="900" u="none" strike="noStrike" kern="1200" dirty="0">
                          <a:solidFill>
                            <a:schemeClr val="tx1"/>
                          </a:solidFill>
                          <a:effectLst/>
                          <a:latin typeface="+mn-lt"/>
                          <a:ea typeface="+mn-ea"/>
                          <a:cs typeface="+mn-cs"/>
                        </a:rPr>
                        <a:t>9</a:t>
                      </a:r>
                      <a:endParaRPr lang="zh-CN" sz="900" u="none" strike="noStrike" kern="1200" dirty="0">
                        <a:solidFill>
                          <a:schemeClr val="tx1"/>
                        </a:solidFill>
                        <a:effectLst/>
                        <a:latin typeface="+mn-lt"/>
                        <a:ea typeface="+mn-ea"/>
                        <a:cs typeface="+mn-cs"/>
                      </a:endParaRPr>
                    </a:p>
                  </a:txBody>
                  <a:tcPr marL="68580" marR="68580" marT="0" marB="0" anchor="ctr"/>
                </a:tc>
                <a:tc>
                  <a:txBody>
                    <a:bodyPr/>
                    <a:lstStyle/>
                    <a:p>
                      <a:pPr marL="0" algn="ctr" defTabSz="914400" rtl="0" eaLnBrk="1" fontAlgn="ctr" latinLnBrk="0" hangingPunct="1"/>
                      <a:r>
                        <a:rPr lang="en-US" altLang="zh-CN" sz="900" u="none" strike="noStrike" kern="1200" dirty="0" smtClean="0">
                          <a:solidFill>
                            <a:schemeClr val="tx1"/>
                          </a:solidFill>
                          <a:effectLst/>
                          <a:latin typeface="+mn-lt"/>
                          <a:ea typeface="+mn-ea"/>
                          <a:cs typeface="+mn-cs"/>
                        </a:rPr>
                        <a:t>8.41</a:t>
                      </a:r>
                      <a:endParaRPr lang="en-US" altLang="zh-CN" sz="900" u="none" strike="noStrike" kern="1200" dirty="0">
                        <a:solidFill>
                          <a:schemeClr val="tx1"/>
                        </a:solidFill>
                        <a:effectLst/>
                        <a:latin typeface="+mn-lt"/>
                        <a:ea typeface="+mn-ea"/>
                        <a:cs typeface="+mn-cs"/>
                      </a:endParaRPr>
                    </a:p>
                  </a:txBody>
                  <a:tcPr marL="5509" marR="5509" marT="5509" marB="0" anchor="ctr"/>
                </a:tc>
                <a:tc>
                  <a:txBody>
                    <a:bodyPr/>
                    <a:lstStyle/>
                    <a:p>
                      <a:pPr marL="0" algn="ctr" defTabSz="914400" rtl="0" eaLnBrk="1" fontAlgn="ctr" latinLnBrk="0" hangingPunct="1"/>
                      <a:r>
                        <a:rPr lang="en-US" altLang="zh-CN" sz="900" u="none" strike="noStrike" kern="1200" dirty="0">
                          <a:solidFill>
                            <a:schemeClr val="tx1"/>
                          </a:solidFill>
                          <a:effectLst/>
                          <a:latin typeface="+mn-lt"/>
                          <a:ea typeface="+mn-ea"/>
                          <a:cs typeface="+mn-cs"/>
                        </a:rPr>
                        <a:t>/</a:t>
                      </a:r>
                    </a:p>
                  </a:txBody>
                  <a:tcPr marL="5509" marR="5509" marT="5509" marB="0" anchor="ctr"/>
                </a:tc>
                <a:tc>
                  <a:txBody>
                    <a:bodyPr/>
                    <a:lstStyle/>
                    <a:p>
                      <a:pPr marL="0" algn="ctr" defTabSz="914400" rtl="0" eaLnBrk="1" fontAlgn="ctr" latinLnBrk="0" hangingPunct="1"/>
                      <a:r>
                        <a:rPr lang="en-US" altLang="zh-CN" sz="900" u="none" strike="noStrike" kern="1200" dirty="0">
                          <a:solidFill>
                            <a:schemeClr val="tx1"/>
                          </a:solidFill>
                          <a:effectLst/>
                          <a:latin typeface="+mn-lt"/>
                          <a:ea typeface="+mn-ea"/>
                          <a:cs typeface="+mn-cs"/>
                        </a:rPr>
                        <a:t>/</a:t>
                      </a:r>
                    </a:p>
                  </a:txBody>
                  <a:tcPr marL="9525" marR="9525" marT="9525" marB="0" anchor="ctr"/>
                </a:tc>
                <a:tc>
                  <a:txBody>
                    <a:bodyPr/>
                    <a:lstStyle/>
                    <a:p>
                      <a:pPr marL="0" algn="ctr" defTabSz="914400" rtl="0" eaLnBrk="1" fontAlgn="ctr" latinLnBrk="0" hangingPunct="1">
                        <a:spcAft>
                          <a:spcPts val="0"/>
                        </a:spcAft>
                      </a:pPr>
                      <a:r>
                        <a:rPr lang="en-US" sz="900" u="none" strike="noStrike" kern="1200" dirty="0">
                          <a:solidFill>
                            <a:schemeClr val="tx1"/>
                          </a:solidFill>
                          <a:effectLst/>
                          <a:latin typeface="+mn-lt"/>
                          <a:ea typeface="+mn-ea"/>
                          <a:cs typeface="+mn-cs"/>
                        </a:rPr>
                        <a:t>/</a:t>
                      </a:r>
                      <a:endParaRPr lang="zh-CN" sz="900" u="none" strike="noStrike" kern="1200" dirty="0">
                        <a:solidFill>
                          <a:schemeClr val="tx1"/>
                        </a:solidFill>
                        <a:effectLst/>
                        <a:latin typeface="+mn-lt"/>
                        <a:ea typeface="+mn-ea"/>
                        <a:cs typeface="+mn-cs"/>
                      </a:endParaRPr>
                    </a:p>
                  </a:txBody>
                  <a:tcPr marL="68580" marR="68580" marT="0" marB="0" anchor="ctr"/>
                </a:tc>
                <a:tc vMerge="1">
                  <a:txBody>
                    <a:bodyPr/>
                    <a:lstStyle/>
                    <a:p>
                      <a:endParaRPr lang="zh-CN"/>
                    </a:p>
                  </a:txBody>
                  <a:tcPr marL="68580" marR="68580" marT="0" marB="0" anchor="ctr"/>
                </a:tc>
              </a:tr>
              <a:tr h="204212">
                <a:tc>
                  <a:txBody>
                    <a:bodyPr/>
                    <a:lstStyle/>
                    <a:p>
                      <a:pPr marL="0" algn="ctr" defTabSz="914400" rtl="0" eaLnBrk="1" fontAlgn="ctr" latinLnBrk="0" hangingPunct="1"/>
                      <a:r>
                        <a:rPr lang="zh-CN" altLang="en-US" sz="900" b="1" u="none" strike="noStrike" kern="1200" dirty="0">
                          <a:solidFill>
                            <a:schemeClr val="lt1"/>
                          </a:solidFill>
                          <a:effectLst/>
                          <a:latin typeface="+mn-lt"/>
                          <a:ea typeface="+mn-ea"/>
                          <a:cs typeface="+mn-cs"/>
                        </a:rPr>
                        <a:t>实际排放废水总量</a:t>
                      </a:r>
                      <a:endParaRPr lang="zh-CN" sz="900" b="1" u="none" strike="noStrike" kern="1200" dirty="0">
                        <a:solidFill>
                          <a:schemeClr val="lt1"/>
                        </a:solidFill>
                        <a:effectLst/>
                        <a:latin typeface="+mn-lt"/>
                        <a:ea typeface="+mn-ea"/>
                        <a:cs typeface="+mn-cs"/>
                      </a:endParaRPr>
                    </a:p>
                  </a:txBody>
                  <a:tcPr marL="9525" marR="9525" marT="9525"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gridSpan="8">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900" u="none" strike="noStrike" baseline="0" dirty="0" smtClean="0">
                          <a:solidFill>
                            <a:schemeClr val="tx1"/>
                          </a:solidFill>
                          <a:effectLst/>
                        </a:rPr>
                        <a:t>628086</a:t>
                      </a:r>
                      <a:r>
                        <a:rPr lang="en-US" altLang="zh-CN" sz="900" b="0" i="0" u="none" strike="noStrike" dirty="0" smtClean="0">
                          <a:solidFill>
                            <a:schemeClr val="tx1"/>
                          </a:solidFill>
                          <a:effectLst/>
                          <a:latin typeface="宋体" panose="02010600030101010101" pitchFamily="2" charset="-122"/>
                          <a:ea typeface="+mn-ea"/>
                        </a:rPr>
                        <a:t>m³</a:t>
                      </a:r>
                      <a:r>
                        <a:rPr lang="en-US" altLang="zh-CN" sz="900" u="none" strike="noStrike" baseline="0" dirty="0" smtClean="0">
                          <a:solidFill>
                            <a:schemeClr val="tx1"/>
                          </a:solidFill>
                          <a:effectLst/>
                        </a:rPr>
                        <a:t>/628086</a:t>
                      </a:r>
                      <a:r>
                        <a:rPr lang="en-US" altLang="zh-CN" sz="900" b="0" i="0" u="none" strike="noStrike" dirty="0" smtClean="0">
                          <a:solidFill>
                            <a:schemeClr val="tx1"/>
                          </a:solidFill>
                          <a:effectLst/>
                          <a:latin typeface="宋体" panose="02010600030101010101" pitchFamily="2" charset="-122"/>
                          <a:ea typeface="+mn-ea"/>
                        </a:rPr>
                        <a:t>m³</a:t>
                      </a:r>
                      <a:endParaRPr lang="zh-CN" altLang="zh-CN" sz="900" b="0" i="0" u="none" strike="noStrike" dirty="0">
                        <a:solidFill>
                          <a:schemeClr val="tx1"/>
                        </a:solidFill>
                        <a:effectLst/>
                        <a:latin typeface="宋体" panose="02010600030101010101" pitchFamily="2" charset="-122"/>
                        <a:ea typeface="宋体" panose="02010600030101010101" pitchFamily="2" charset="-122"/>
                      </a:endParaRPr>
                    </a:p>
                  </a:txBody>
                  <a:tcPr marL="9525" marR="9525" marT="9525" marB="0" anchor="ctr"/>
                </a:tc>
                <a:tc hMerge="1">
                  <a:txBody>
                    <a:bodyPr/>
                    <a:lstStyle/>
                    <a:p>
                      <a:endParaRPr lang="zh-CN"/>
                    </a:p>
                  </a:txBody>
                  <a:tcPr marL="5834" marR="5834" marT="5834" marB="0" anchor="ctr"/>
                </a:tc>
                <a:tc hMerge="1">
                  <a:txBody>
                    <a:bodyPr/>
                    <a:lstStyle/>
                    <a:p>
                      <a:endParaRPr lang="zh-CN"/>
                    </a:p>
                  </a:txBody>
                  <a:tcPr marL="68580" marR="68580" marT="0" marB="0" anchor="ctr"/>
                </a:tc>
                <a:tc hMerge="1">
                  <a:txBody>
                    <a:bodyPr/>
                    <a:lstStyle/>
                    <a:p>
                      <a:endParaRPr lang="zh-CN"/>
                    </a:p>
                  </a:txBody>
                  <a:tcPr marL="68580" marR="68580" marT="0" marB="0" anchor="ctr"/>
                </a:tc>
                <a:tc hMerge="1">
                  <a:txBody>
                    <a:bodyPr/>
                    <a:lstStyle/>
                    <a:p>
                      <a:endParaRPr lang="zh-CN"/>
                    </a:p>
                  </a:txBody>
                  <a:tcPr marL="9525" marR="9525" marT="9525" marB="0" anchor="ctr"/>
                </a:tc>
                <a:tc hMerge="1">
                  <a:txBody>
                    <a:bodyPr/>
                    <a:lstStyle/>
                    <a:p>
                      <a:endParaRPr lang="zh-CN"/>
                    </a:p>
                  </a:txBody>
                  <a:tcPr marL="68580" marR="68580" marT="0" marB="0" anchor="ctr"/>
                </a:tc>
                <a:tc hMerge="1">
                  <a:txBody>
                    <a:bodyPr/>
                    <a:lstStyle/>
                    <a:p>
                      <a:endParaRPr lang="zh-CN"/>
                    </a:p>
                  </a:txBody>
                  <a:tcPr marL="68580" marR="68580" marT="0" marB="0" anchor="ctr"/>
                </a:tc>
                <a:tc hMerge="1">
                  <a:txBody>
                    <a:bodyPr/>
                    <a:lstStyle/>
                    <a:p>
                      <a:endParaRPr lang="zh-CN"/>
                    </a:p>
                  </a:txBody>
                  <a:tcPr marL="9525" marR="9525" marT="9525" marB="0" anchor="ctr"/>
                </a:tc>
              </a:tr>
            </a:tbl>
          </a:graphicData>
        </a:graphic>
      </p:graphicFrame>
      <p:sp>
        <p:nvSpPr>
          <p:cNvPr id="15" name="矩形 14"/>
          <p:cNvSpPr/>
          <p:nvPr/>
        </p:nvSpPr>
        <p:spPr>
          <a:xfrm>
            <a:off x="2067949" y="140755"/>
            <a:ext cx="5008102" cy="581057"/>
          </a:xfrm>
          <a:prstGeom prst="rect">
            <a:avLst/>
          </a:prstGeom>
        </p:spPr>
        <p:txBody>
          <a:bodyPr wrap="none">
            <a:spAutoFit/>
          </a:bodyPr>
          <a:lstStyle/>
          <a:p>
            <a:pP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四、</a:t>
            </a:r>
            <a:r>
              <a:rPr lang="zh-CN" altLang="en-US" sz="2400" b="1" dirty="0">
                <a:latin typeface="微软雅黑" panose="020B0503020204020204" charset="-122"/>
                <a:ea typeface="微软雅黑" panose="020B0503020204020204" charset="-122"/>
              </a:rPr>
              <a:t>废水排放信息一览表</a:t>
            </a:r>
            <a:r>
              <a:rPr lang="en-US" altLang="zh-CN" sz="2400" b="1" dirty="0">
                <a:latin typeface="微软雅黑" panose="020B0503020204020204" charset="-122"/>
                <a:ea typeface="微软雅黑" panose="020B0503020204020204" charset="-122"/>
              </a:rPr>
              <a:t>(</a:t>
            </a:r>
            <a:r>
              <a:rPr lang="en-US" altLang="zh-CN" sz="2400" b="1" dirty="0" smtClean="0">
                <a:latin typeface="微软雅黑" panose="020B0503020204020204" charset="-122"/>
                <a:ea typeface="微软雅黑" panose="020B0503020204020204" charset="-122"/>
              </a:rPr>
              <a:t>2022Q1)</a:t>
            </a:r>
            <a:endParaRPr lang="en-US" altLang="zh-CN" sz="2400" b="1" dirty="0">
              <a:latin typeface="微软雅黑" panose="020B0503020204020204" charset="-122"/>
              <a:ea typeface="微软雅黑" panose="020B0503020204020204" charset="-122"/>
              <a:cs typeface="Heiti SC Light"/>
            </a:endParaRPr>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760173" y="144176"/>
            <a:ext cx="5623654" cy="581057"/>
          </a:xfrm>
          <a:prstGeom prst="rect">
            <a:avLst/>
          </a:prstGeom>
        </p:spPr>
        <p:txBody>
          <a:bodyPr wrap="none">
            <a:spAutoFit/>
          </a:bodyPr>
          <a:lstStyle/>
          <a:p>
            <a:pPr algn="ct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五、厂界</a:t>
            </a:r>
            <a:r>
              <a:rPr lang="zh-CN" altLang="en-US" sz="2400" b="1" dirty="0">
                <a:latin typeface="微软雅黑" panose="020B0503020204020204" charset="-122"/>
                <a:ea typeface="微软雅黑" panose="020B0503020204020204" charset="-122"/>
              </a:rPr>
              <a:t>噪声排放信息一览表</a:t>
            </a:r>
            <a:r>
              <a:rPr lang="en-US" altLang="zh-CN" sz="2400" b="1" dirty="0">
                <a:latin typeface="微软雅黑" panose="020B0503020204020204" charset="-122"/>
                <a:ea typeface="微软雅黑" panose="020B0503020204020204" charset="-122"/>
              </a:rPr>
              <a:t>(</a:t>
            </a:r>
            <a:r>
              <a:rPr lang="en-US" altLang="zh-CN" sz="2400" b="1" dirty="0" smtClean="0">
                <a:latin typeface="微软雅黑" panose="020B0503020204020204" charset="-122"/>
                <a:ea typeface="微软雅黑" panose="020B0503020204020204" charset="-122"/>
              </a:rPr>
              <a:t>2022Q1)</a:t>
            </a:r>
            <a:endParaRPr lang="en-US" altLang="zh-CN" sz="2400" b="1" dirty="0">
              <a:latin typeface="微软雅黑" panose="020B0503020204020204" charset="-122"/>
              <a:ea typeface="微软雅黑" panose="020B0503020204020204" charset="-122"/>
              <a:cs typeface="Heiti SC Light"/>
            </a:endParaRPr>
          </a:p>
        </p:txBody>
      </p:sp>
      <p:graphicFrame>
        <p:nvGraphicFramePr>
          <p:cNvPr id="5" name="表格 4"/>
          <p:cNvGraphicFramePr>
            <a:graphicFrameLocks noGrp="1"/>
          </p:cNvGraphicFramePr>
          <p:nvPr>
            <p:extLst>
              <p:ext uri="{D42A27DB-BD31-4B8C-83A1-F6EECF244321}">
                <p14:modId xmlns:p14="http://schemas.microsoft.com/office/powerpoint/2010/main" val="3042616136"/>
              </p:ext>
            </p:extLst>
          </p:nvPr>
        </p:nvGraphicFramePr>
        <p:xfrm>
          <a:off x="611560" y="1020438"/>
          <a:ext cx="7920880" cy="3279504"/>
        </p:xfrm>
        <a:graphic>
          <a:graphicData uri="http://schemas.openxmlformats.org/drawingml/2006/table">
            <a:tbl>
              <a:tblPr firstRow="1" firstCol="1" bandRow="1">
                <a:tableStyleId>{5C22544A-7EE6-4342-B048-85BDC9FD1C3A}</a:tableStyleId>
              </a:tblPr>
              <a:tblGrid>
                <a:gridCol w="696732"/>
                <a:gridCol w="1823548"/>
                <a:gridCol w="1440160"/>
                <a:gridCol w="1440160"/>
                <a:gridCol w="1368152"/>
                <a:gridCol w="1152128"/>
              </a:tblGrid>
              <a:tr h="344352">
                <a:tc rowSpan="2">
                  <a:txBody>
                    <a:bodyPr/>
                    <a:lstStyle/>
                    <a:p>
                      <a:pPr algn="ctr">
                        <a:spcAft>
                          <a:spcPts val="0"/>
                        </a:spcAft>
                      </a:pPr>
                      <a:r>
                        <a:rPr lang="zh-CN" altLang="en-US" sz="1000" kern="0" dirty="0">
                          <a:effectLst/>
                          <a:latin typeface="+mn-lt"/>
                          <a:ea typeface="+mn-ea"/>
                          <a:cs typeface="+mn-cs"/>
                        </a:rPr>
                        <a:t>片区</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rowSpan="2">
                  <a:txBody>
                    <a:bodyPr/>
                    <a:lstStyle/>
                    <a:p>
                      <a:pPr algn="ctr">
                        <a:spcAft>
                          <a:spcPts val="0"/>
                        </a:spcAft>
                      </a:pPr>
                      <a:r>
                        <a:rPr lang="zh-CN" sz="1000" kern="0" dirty="0">
                          <a:effectLst/>
                        </a:rPr>
                        <a:t>位置</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rowSpan="2">
                  <a:txBody>
                    <a:bodyPr/>
                    <a:lstStyle/>
                    <a:p>
                      <a:pPr algn="ctr">
                        <a:spcAft>
                          <a:spcPts val="0"/>
                        </a:spcAft>
                      </a:pPr>
                      <a:r>
                        <a:rPr lang="zh-CN" sz="1000" kern="0" dirty="0">
                          <a:effectLst/>
                        </a:rPr>
                        <a:t>执行的排放标准</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rowSpan="2">
                  <a:txBody>
                    <a:bodyPr/>
                    <a:lstStyle/>
                    <a:p>
                      <a:pPr algn="ctr">
                        <a:spcAft>
                          <a:spcPts val="0"/>
                        </a:spcAft>
                      </a:pPr>
                      <a:r>
                        <a:rPr lang="zh-CN" sz="1000" kern="0" dirty="0">
                          <a:effectLst/>
                        </a:rPr>
                        <a:t>规定排放限值</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gridSpan="2">
                  <a:txBody>
                    <a:bodyPr/>
                    <a:lstStyle/>
                    <a:p>
                      <a:pPr algn="ctr">
                        <a:spcAft>
                          <a:spcPts val="0"/>
                        </a:spcAft>
                      </a:pPr>
                      <a:r>
                        <a:rPr lang="zh-CN" sz="1000" kern="0" dirty="0">
                          <a:effectLst/>
                        </a:rPr>
                        <a:t>实际监测数值（</a:t>
                      </a:r>
                      <a:r>
                        <a:rPr lang="en-US" sz="1000" kern="0" dirty="0">
                          <a:effectLst/>
                        </a:rPr>
                        <a:t>dB(A)</a:t>
                      </a:r>
                      <a:r>
                        <a:rPr lang="zh-CN" sz="1000" kern="0" dirty="0">
                          <a:effectLst/>
                        </a:rPr>
                        <a:t>）</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h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344352">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0" algn="ctr" defTabSz="914400" rtl="0" eaLnBrk="1" latinLnBrk="0" hangingPunct="1">
                        <a:spcAft>
                          <a:spcPts val="0"/>
                        </a:spcAft>
                      </a:pPr>
                      <a:r>
                        <a:rPr lang="zh-CN" altLang="en-US" sz="1000" b="1" kern="0" dirty="0">
                          <a:solidFill>
                            <a:schemeClr val="lt1"/>
                          </a:solidFill>
                          <a:effectLst/>
                          <a:latin typeface="+mn-lt"/>
                          <a:ea typeface="+mn-ea"/>
                          <a:cs typeface="+mn-cs"/>
                        </a:rPr>
                        <a:t>昼间</a:t>
                      </a:r>
                      <a:endParaRPr lang="zh-CN" sz="1000" b="1" kern="0" dirty="0">
                        <a:solidFill>
                          <a:schemeClr val="lt1"/>
                        </a:solidFill>
                        <a:effectLst/>
                        <a:latin typeface="+mn-lt"/>
                        <a:ea typeface="+mn-ea"/>
                        <a:cs typeface="+mn-cs"/>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0" algn="ctr" defTabSz="914400" rtl="0" eaLnBrk="1" latinLnBrk="0" hangingPunct="1">
                        <a:spcAft>
                          <a:spcPts val="0"/>
                        </a:spcAft>
                      </a:pPr>
                      <a:r>
                        <a:rPr lang="zh-CN" altLang="en-US" sz="1000" b="1" kern="0" dirty="0">
                          <a:solidFill>
                            <a:schemeClr val="lt1"/>
                          </a:solidFill>
                          <a:effectLst/>
                          <a:latin typeface="+mn-lt"/>
                          <a:ea typeface="+mn-ea"/>
                          <a:cs typeface="+mn-cs"/>
                        </a:rPr>
                        <a:t>夜间</a:t>
                      </a:r>
                      <a:endParaRPr lang="zh-CN" sz="1000" b="1" kern="0" dirty="0">
                        <a:solidFill>
                          <a:schemeClr val="lt1"/>
                        </a:solidFill>
                        <a:effectLst/>
                        <a:latin typeface="+mn-lt"/>
                        <a:ea typeface="+mn-ea"/>
                        <a:cs typeface="+mn-cs"/>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0">
                <a:tc rowSpan="10">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炼油</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北大门</a:t>
                      </a:r>
                      <a:endParaRPr lang="zh-CN" alt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rowSpan="17">
                  <a:txBody>
                    <a:bodyPr/>
                    <a:lstStyle/>
                    <a:p>
                      <a:pPr algn="ctr">
                        <a:spcAft>
                          <a:spcPts val="0"/>
                        </a:spcAft>
                      </a:pPr>
                      <a:r>
                        <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rPr>
                        <a:t>《</a:t>
                      </a: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工业企业厂界环境噪声排放标准</a:t>
                      </a:r>
                      <a:r>
                        <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rPr>
                        <a:t>》</a:t>
                      </a: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a:t>
                      </a:r>
                      <a:r>
                        <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rPr>
                        <a:t>GB12348-2008</a:t>
                      </a: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a:t>
                      </a:r>
                      <a:r>
                        <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rPr>
                        <a:t>3</a:t>
                      </a: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类”标准</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rowSpan="17">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昼间≤</a:t>
                      </a:r>
                      <a:r>
                        <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rPr>
                        <a:t>65dB</a:t>
                      </a: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a:t>
                      </a:r>
                      <a:r>
                        <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rPr>
                        <a:t>A</a:t>
                      </a: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a:t>
                      </a:r>
                      <a:endPar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endParaRPr>
                    </a:p>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夜间≤</a:t>
                      </a:r>
                      <a:r>
                        <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rPr>
                        <a:t>55dB</a:t>
                      </a: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a:t>
                      </a:r>
                      <a:r>
                        <a:rPr lang="en-US" altLang="zh-CN" sz="1000" kern="100" dirty="0">
                          <a:effectLst/>
                          <a:latin typeface="Calibri" panose="020F0502020204030204" pitchFamily="34" charset="0"/>
                          <a:ea typeface="宋体" panose="02010600030101010101" pitchFamily="2" charset="-122"/>
                          <a:cs typeface="Times New Roman" panose="02020603050405020304" pitchFamily="18" charset="0"/>
                        </a:rPr>
                        <a:t>A</a:t>
                      </a: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56.3</a:t>
                      </a:r>
                      <a:endParaRPr lang="zh-CN" alt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51.7</a:t>
                      </a:r>
                      <a:endParaRPr lang="zh-CN" alt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工业港</a:t>
                      </a:r>
                      <a:endParaRPr lang="zh-CN" alt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53.8</a:t>
                      </a:r>
                      <a:endParaRPr lang="zh-CN" alt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51.7</a:t>
                      </a:r>
                      <a:endParaRPr lang="zh-CN" alt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加裂东</a:t>
                      </a:r>
                      <a:endParaRPr lang="zh-CN" alt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57.2</a:t>
                      </a:r>
                      <a:endParaRPr lang="zh-CN" alt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53.9</a:t>
                      </a:r>
                      <a:endParaRPr lang="zh-CN" alt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综合南</a:t>
                      </a:r>
                      <a:endParaRPr lang="zh-CN" alt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56.3</a:t>
                      </a:r>
                      <a:endParaRPr lang="zh-CN" alt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53.2</a:t>
                      </a:r>
                      <a:endParaRPr lang="zh-CN" alt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南大门</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62.5</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00" kern="0" dirty="0" smtClean="0">
                          <a:solidFill>
                            <a:schemeClr val="tx1"/>
                          </a:solidFill>
                          <a:effectLst/>
                          <a:latin typeface="+mn-lt"/>
                          <a:ea typeface="宋体" panose="02010600030101010101" pitchFamily="2" charset="-122"/>
                          <a:cs typeface="宋体" panose="02010600030101010101" pitchFamily="2" charset="-122"/>
                        </a:rPr>
                        <a:t>54.5</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聚丙烯仓库</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61.2</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00" kern="0" dirty="0" smtClean="0">
                          <a:solidFill>
                            <a:schemeClr val="tx1"/>
                          </a:solidFill>
                          <a:effectLst/>
                          <a:latin typeface="+mn-lt"/>
                          <a:ea typeface="宋体" panose="02010600030101010101" pitchFamily="2" charset="-122"/>
                          <a:cs typeface="宋体" panose="02010600030101010101" pitchFamily="2" charset="-122"/>
                        </a:rPr>
                        <a:t>53.1</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焦化西</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54.1</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00" kern="0" dirty="0" smtClean="0">
                          <a:solidFill>
                            <a:schemeClr val="tx1"/>
                          </a:solidFill>
                          <a:effectLst/>
                          <a:latin typeface="+mn-lt"/>
                          <a:ea typeface="宋体" panose="02010600030101010101" pitchFamily="2" charset="-122"/>
                          <a:cs typeface="宋体" panose="02010600030101010101" pitchFamily="2" charset="-122"/>
                        </a:rPr>
                        <a:t>52</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化验楼</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0" dirty="0" smtClean="0">
                          <a:solidFill>
                            <a:schemeClr val="tx1"/>
                          </a:solidFill>
                          <a:effectLst/>
                          <a:latin typeface="+mn-lt"/>
                          <a:ea typeface="+mn-ea"/>
                          <a:cs typeface="宋体" panose="02010600030101010101" pitchFamily="2" charset="-122"/>
                        </a:rPr>
                        <a:t>48.2</a:t>
                      </a:r>
                      <a:endParaRPr lang="zh-CN" altLang="zh-CN" sz="1000" kern="100" dirty="0">
                        <a:solidFill>
                          <a:schemeClr val="tx1"/>
                        </a:solidFill>
                        <a:effectLst/>
                        <a:latin typeface="+mn-lt"/>
                        <a:ea typeface="+mn-ea"/>
                        <a:cs typeface="Times New Roman" panose="02020603050405020304" pitchFamily="18"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mn-lt"/>
                          <a:ea typeface="+mn-ea"/>
                          <a:cs typeface="宋体" panose="02010600030101010101" pitchFamily="2" charset="-122"/>
                        </a:rPr>
                        <a:t>47.1</a:t>
                      </a:r>
                      <a:endParaRPr lang="zh-CN" altLang="zh-CN" sz="1000" kern="100" dirty="0">
                        <a:solidFill>
                          <a:schemeClr val="tx1"/>
                        </a:solidFill>
                        <a:effectLst/>
                        <a:latin typeface="+mn-lt"/>
                        <a:ea typeface="+mn-ea"/>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西大门</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sz="1000" kern="0" dirty="0" smtClean="0">
                          <a:solidFill>
                            <a:schemeClr val="tx1"/>
                          </a:solidFill>
                          <a:effectLst/>
                          <a:latin typeface="+mn-lt"/>
                          <a:ea typeface="宋体" panose="02010600030101010101" pitchFamily="2" charset="-122"/>
                          <a:cs typeface="宋体" panose="02010600030101010101" pitchFamily="2" charset="-122"/>
                        </a:rPr>
                        <a:t>49.3</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00" kern="0" dirty="0" smtClean="0">
                          <a:solidFill>
                            <a:schemeClr val="tx1"/>
                          </a:solidFill>
                          <a:effectLst/>
                          <a:latin typeface="+mn-lt"/>
                          <a:ea typeface="宋体" panose="02010600030101010101" pitchFamily="2" charset="-122"/>
                          <a:cs typeface="宋体" panose="02010600030101010101" pitchFamily="2" charset="-122"/>
                        </a:rPr>
                        <a:t>46.8</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物资仓库</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sz="1000" kern="0" dirty="0" smtClean="0">
                          <a:solidFill>
                            <a:schemeClr val="tx1"/>
                          </a:solidFill>
                          <a:effectLst/>
                          <a:latin typeface="+mn-lt"/>
                          <a:ea typeface="宋体" panose="02010600030101010101" pitchFamily="2" charset="-122"/>
                          <a:cs typeface="宋体" panose="02010600030101010101" pitchFamily="2" charset="-122"/>
                        </a:rPr>
                        <a:t>47.2</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100" dirty="0">
                          <a:solidFill>
                            <a:schemeClr val="tx1"/>
                          </a:solidFill>
                          <a:effectLst/>
                          <a:latin typeface="+mn-lt"/>
                          <a:ea typeface="宋体" panose="02010600030101010101" pitchFamily="2" charset="-122"/>
                          <a:cs typeface="Times New Roman" panose="02020603050405020304" pitchFamily="18" charset="0"/>
                        </a:rPr>
                        <a:t>45.3</a:t>
                      </a:r>
                    </a:p>
                  </a:txBody>
                  <a:tcPr marL="68580" marR="68580" marT="0" marB="0" anchor="ctr"/>
                </a:tc>
              </a:tr>
              <a:tr h="0">
                <a:tc rowSpan="7">
                  <a:txBody>
                    <a:bodyPr/>
                    <a:lstStyle/>
                    <a:p>
                      <a:pPr algn="ctr">
                        <a:spcAft>
                          <a:spcPts val="0"/>
                        </a:spcAft>
                      </a:pPr>
                      <a:r>
                        <a:rPr lang="zh-CN" altLang="en-US" sz="1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化工</a:t>
                      </a:r>
                      <a:endParaRPr lang="zh-CN" sz="1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sz="1000" kern="0" dirty="0">
                          <a:effectLst/>
                        </a:rPr>
                        <a:t>火炬</a:t>
                      </a:r>
                      <a:r>
                        <a:rPr lang="en-US" sz="1000" kern="0" dirty="0">
                          <a:effectLst/>
                        </a:rPr>
                        <a:t>-</a:t>
                      </a:r>
                      <a:r>
                        <a:rPr lang="zh-CN" sz="1000" kern="0" dirty="0">
                          <a:effectLst/>
                        </a:rPr>
                        <a:t>厂界外</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52.2</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100" smtClean="0">
                          <a:solidFill>
                            <a:schemeClr val="tx1"/>
                          </a:solidFill>
                          <a:effectLst/>
                          <a:latin typeface="+mn-lt"/>
                          <a:ea typeface="宋体" panose="02010600030101010101" pitchFamily="2" charset="-122"/>
                          <a:cs typeface="Times New Roman" panose="02020603050405020304" pitchFamily="18" charset="0"/>
                        </a:rPr>
                        <a:t>50.1</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sz="1000" kern="0" dirty="0">
                          <a:effectLst/>
                        </a:rPr>
                        <a:t>厂界外</a:t>
                      </a:r>
                      <a:r>
                        <a:rPr lang="en-US" sz="1000" kern="0" dirty="0">
                          <a:effectLst/>
                        </a:rPr>
                        <a:t>1#</a:t>
                      </a:r>
                      <a:r>
                        <a:rPr lang="zh-CN" sz="1000" kern="0" dirty="0">
                          <a:effectLst/>
                        </a:rPr>
                        <a:t>门</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51.9</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49.4</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sz="1000" kern="0" dirty="0">
                          <a:effectLst/>
                        </a:rPr>
                        <a:t>厂界外</a:t>
                      </a:r>
                      <a:r>
                        <a:rPr lang="en-US" sz="1000" kern="0" dirty="0">
                          <a:effectLst/>
                        </a:rPr>
                        <a:t>2#</a:t>
                      </a:r>
                      <a:r>
                        <a:rPr lang="zh-CN" sz="1000" kern="0" dirty="0">
                          <a:effectLst/>
                        </a:rPr>
                        <a:t>门</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100" smtClean="0">
                          <a:solidFill>
                            <a:schemeClr val="tx1"/>
                          </a:solidFill>
                          <a:effectLst/>
                          <a:latin typeface="+mn-lt"/>
                          <a:ea typeface="宋体" panose="02010600030101010101" pitchFamily="2" charset="-122"/>
                          <a:cs typeface="Times New Roman" panose="02020603050405020304" pitchFamily="18" charset="0"/>
                        </a:rPr>
                        <a:t>57.2</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52.4</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sz="1000" kern="0" dirty="0">
                          <a:effectLst/>
                        </a:rPr>
                        <a:t>厂界</a:t>
                      </a:r>
                      <a:r>
                        <a:rPr lang="en-US" sz="1000" kern="0" dirty="0">
                          <a:effectLst/>
                        </a:rPr>
                        <a:t>3#</a:t>
                      </a:r>
                      <a:r>
                        <a:rPr lang="zh-CN" sz="1000" kern="0" dirty="0">
                          <a:effectLst/>
                        </a:rPr>
                        <a:t>门至输煤码头中转站</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57.3</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53.3</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sz="1000" kern="0" dirty="0">
                          <a:effectLst/>
                        </a:rPr>
                        <a:t>厂界</a:t>
                      </a:r>
                      <a:r>
                        <a:rPr lang="en-US" sz="1000" kern="0" dirty="0">
                          <a:effectLst/>
                        </a:rPr>
                        <a:t>4#</a:t>
                      </a:r>
                      <a:r>
                        <a:rPr lang="zh-CN" sz="1000" kern="0" dirty="0">
                          <a:effectLst/>
                        </a:rPr>
                        <a:t>门对面</a:t>
                      </a:r>
                      <a:r>
                        <a:rPr lang="en-US" sz="1000" kern="0" dirty="0">
                          <a:effectLst/>
                        </a:rPr>
                        <a:t>200</a:t>
                      </a:r>
                      <a:r>
                        <a:rPr lang="zh-CN" sz="1000" kern="0" dirty="0">
                          <a:effectLst/>
                        </a:rPr>
                        <a:t>米</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54.0</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51.7</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sz="1000" kern="0" dirty="0">
                          <a:effectLst/>
                        </a:rPr>
                        <a:t>厂界外</a:t>
                      </a:r>
                      <a:r>
                        <a:rPr lang="en-US" sz="1000" kern="0" dirty="0">
                          <a:effectLst/>
                        </a:rPr>
                        <a:t>4#</a:t>
                      </a:r>
                      <a:r>
                        <a:rPr lang="zh-CN" sz="1000" kern="0" dirty="0">
                          <a:effectLst/>
                        </a:rPr>
                        <a:t>门</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59.1</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53.7</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r h="0">
                <a:tc vMerge="1">
                  <a:txBody>
                    <a:bodyPr/>
                    <a:lstStyle/>
                    <a:p>
                      <a:endParaRPr lang="zh-CN"/>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sz="1000" kern="0" dirty="0">
                          <a:effectLst/>
                        </a:rPr>
                        <a:t>厂界外</a:t>
                      </a:r>
                      <a:r>
                        <a:rPr lang="en-US" sz="1000" kern="0" dirty="0">
                          <a:effectLst/>
                        </a:rPr>
                        <a:t>8#</a:t>
                      </a:r>
                      <a:r>
                        <a:rPr lang="zh-CN" sz="1000" kern="0" dirty="0">
                          <a:effectLst/>
                        </a:rPr>
                        <a:t>门</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p>
                  </a:txBody>
                  <a:tcPr marL="68580" marR="68580" marT="0" marB="0" anchor="ctr"/>
                </a:tc>
                <a:tc vMerge="1">
                  <a:txBody>
                    <a:bodyPr/>
                    <a:lstStyle/>
                    <a:p>
                      <a:endParaRPr lang="zh-CN"/>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52.6</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100" dirty="0" smtClean="0">
                          <a:solidFill>
                            <a:schemeClr val="tx1"/>
                          </a:solidFill>
                          <a:effectLst/>
                          <a:latin typeface="+mn-lt"/>
                          <a:ea typeface="宋体" panose="02010600030101010101" pitchFamily="2" charset="-122"/>
                          <a:cs typeface="Times New Roman" panose="02020603050405020304" pitchFamily="18" charset="0"/>
                        </a:rPr>
                        <a:t>48.9</a:t>
                      </a:r>
                      <a:endParaRPr lang="zh-CN" sz="100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r>
            </a:tbl>
          </a:graphicData>
        </a:graphic>
      </p:graphicFrame>
      <p:pic>
        <p:nvPicPr>
          <p:cNvPr id="8"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12</a:t>
            </a:fld>
            <a:endParaRPr lang="zh-CN" altLang="en-US" sz="1800" b="1" dirty="0"/>
          </a:p>
        </p:txBody>
      </p:sp>
    </p:spTree>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067949" y="151795"/>
            <a:ext cx="5008101" cy="581057"/>
          </a:xfrm>
          <a:prstGeom prst="rect">
            <a:avLst/>
          </a:prstGeom>
        </p:spPr>
        <p:txBody>
          <a:bodyPr wrap="none">
            <a:spAutoFit/>
          </a:bodyPr>
          <a:lstStyle/>
          <a:p>
            <a:pPr algn="ct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六、</a:t>
            </a:r>
            <a:r>
              <a:rPr lang="zh-CN" altLang="en-US" sz="2400" b="1" dirty="0">
                <a:latin typeface="微软雅黑" panose="020B0503020204020204" charset="-122"/>
                <a:ea typeface="微软雅黑" panose="020B0503020204020204" charset="-122"/>
              </a:rPr>
              <a:t>固废排放信息一览表</a:t>
            </a:r>
            <a:r>
              <a:rPr lang="en-US" altLang="zh-CN" sz="2400" b="1" dirty="0">
                <a:latin typeface="微软雅黑" panose="020B0503020204020204" charset="-122"/>
                <a:ea typeface="微软雅黑" panose="020B0503020204020204" charset="-122"/>
              </a:rPr>
              <a:t>(</a:t>
            </a:r>
            <a:r>
              <a:rPr lang="en-US" altLang="zh-CN" sz="2400" b="1" dirty="0" smtClean="0">
                <a:latin typeface="微软雅黑" panose="020B0503020204020204" charset="-122"/>
                <a:ea typeface="微软雅黑" panose="020B0503020204020204" charset="-122"/>
              </a:rPr>
              <a:t>2022Q1)</a:t>
            </a:r>
            <a:endParaRPr lang="en-US" altLang="zh-CN" sz="2400" b="1" dirty="0">
              <a:latin typeface="微软雅黑" panose="020B0503020204020204" charset="-122"/>
              <a:ea typeface="微软雅黑" panose="020B0503020204020204" charset="-122"/>
              <a:cs typeface="Heiti SC Light"/>
            </a:endParaRPr>
          </a:p>
        </p:txBody>
      </p:sp>
      <p:graphicFrame>
        <p:nvGraphicFramePr>
          <p:cNvPr id="3" name="表格 2"/>
          <p:cNvGraphicFramePr>
            <a:graphicFrameLocks noGrp="1"/>
          </p:cNvGraphicFramePr>
          <p:nvPr>
            <p:extLst>
              <p:ext uri="{D42A27DB-BD31-4B8C-83A1-F6EECF244321}">
                <p14:modId xmlns:p14="http://schemas.microsoft.com/office/powerpoint/2010/main" val="1797904745"/>
              </p:ext>
            </p:extLst>
          </p:nvPr>
        </p:nvGraphicFramePr>
        <p:xfrm>
          <a:off x="611560" y="1131337"/>
          <a:ext cx="7920879" cy="3058000"/>
        </p:xfrm>
        <a:graphic>
          <a:graphicData uri="http://schemas.openxmlformats.org/drawingml/2006/table">
            <a:tbl>
              <a:tblPr/>
              <a:tblGrid>
                <a:gridCol w="570874"/>
                <a:gridCol w="2069419"/>
                <a:gridCol w="784952"/>
                <a:gridCol w="856311"/>
                <a:gridCol w="784952"/>
                <a:gridCol w="784952"/>
                <a:gridCol w="784952"/>
                <a:gridCol w="1284467"/>
              </a:tblGrid>
              <a:tr h="443267">
                <a:tc>
                  <a:txBody>
                    <a:bodyPr/>
                    <a:lstStyle/>
                    <a:p>
                      <a:pPr algn="ctr" rtl="0" fontAlgn="ctr"/>
                      <a:r>
                        <a:rPr lang="zh-CN" altLang="en-US" sz="1000" b="1" i="0" u="none" strike="noStrike" dirty="0">
                          <a:solidFill>
                            <a:srgbClr val="FFFFFF"/>
                          </a:solidFill>
                          <a:effectLst/>
                          <a:latin typeface="Arial" panose="020B0604020202020204"/>
                        </a:rPr>
                        <a:t>片区</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540000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固体名称</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540000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固废类别</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540000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危废编号</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5400000" scaled="1"/>
                      <a:tileRect/>
                    </a:gradFill>
                  </a:tcPr>
                </a:tc>
                <a:tc>
                  <a:txBody>
                    <a:bodyPr/>
                    <a:lstStyle/>
                    <a:p>
                      <a:pPr algn="ctr" rtl="0" fontAlgn="ctr"/>
                      <a:r>
                        <a:rPr lang="zh-CN" altLang="en-US" sz="1000" b="1" i="0" u="none" strike="noStrike" dirty="0">
                          <a:solidFill>
                            <a:srgbClr val="FFFFFF"/>
                          </a:solidFill>
                          <a:effectLst/>
                          <a:latin typeface="宋体" panose="02010600030101010101" pitchFamily="2" charset="-122"/>
                        </a:rPr>
                        <a:t>产生量（</a:t>
                      </a:r>
                      <a:r>
                        <a:rPr lang="en-US" sz="1000" b="1" i="0" u="none" strike="noStrike" dirty="0">
                          <a:solidFill>
                            <a:srgbClr val="FFFFFF"/>
                          </a:solidFill>
                          <a:effectLst/>
                          <a:latin typeface="Calibri" panose="020F0502020204030204"/>
                        </a:rPr>
                        <a:t>t</a:t>
                      </a:r>
                      <a:r>
                        <a:rPr lang="en-US" sz="1000" b="1" i="0" u="none" strike="noStrike" dirty="0">
                          <a:solidFill>
                            <a:srgbClr val="FFFFFF"/>
                          </a:solidFill>
                          <a:effectLst/>
                          <a:latin typeface="宋体" panose="02010600030101010101" pitchFamily="2" charset="-122"/>
                        </a:rPr>
                        <a:t>）</a:t>
                      </a:r>
                      <a:endParaRPr lang="en-US" sz="1000" b="1" i="0" u="none" strike="noStrike" dirty="0">
                        <a:solidFill>
                          <a:srgbClr val="FFFFFF"/>
                        </a:solidFill>
                        <a:effectLst/>
                        <a:latin typeface="Arial" panose="020B0604020202020204"/>
                      </a:endParaRP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5400000" scaled="1"/>
                      <a:tileRect/>
                    </a:gradFill>
                  </a:tcPr>
                </a:tc>
                <a:tc>
                  <a:txBody>
                    <a:bodyPr/>
                    <a:lstStyle/>
                    <a:p>
                      <a:pPr algn="ctr" rtl="0" fontAlgn="ctr"/>
                      <a:r>
                        <a:rPr lang="zh-CN" altLang="en-US" sz="1000" b="1" i="0" u="none" strike="noStrike" dirty="0">
                          <a:solidFill>
                            <a:srgbClr val="FFFFFF"/>
                          </a:solidFill>
                          <a:effectLst/>
                          <a:latin typeface="宋体" panose="02010600030101010101" pitchFamily="2" charset="-122"/>
                        </a:rPr>
                        <a:t>转移量（</a:t>
                      </a:r>
                      <a:r>
                        <a:rPr lang="en-US" sz="1000" b="1" i="0" u="none" strike="noStrike" dirty="0">
                          <a:solidFill>
                            <a:srgbClr val="FFFFFF"/>
                          </a:solidFill>
                          <a:effectLst/>
                          <a:latin typeface="Calibri" panose="020F0502020204030204"/>
                        </a:rPr>
                        <a:t>t</a:t>
                      </a:r>
                      <a:r>
                        <a:rPr lang="en-US" sz="1000" b="1" i="0" u="none" strike="noStrike" dirty="0">
                          <a:solidFill>
                            <a:srgbClr val="FFFFFF"/>
                          </a:solidFill>
                          <a:effectLst/>
                          <a:latin typeface="宋体" panose="02010600030101010101" pitchFamily="2" charset="-122"/>
                        </a:rPr>
                        <a:t>）</a:t>
                      </a:r>
                      <a:endParaRPr lang="en-US" sz="1000" b="1" i="0" u="none" strike="noStrike" dirty="0">
                        <a:solidFill>
                          <a:srgbClr val="FFFFFF"/>
                        </a:solidFill>
                        <a:effectLst/>
                        <a:latin typeface="Arial" panose="020B0604020202020204"/>
                      </a:endParaRP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5400000" scaled="1"/>
                      <a:tileRect/>
                    </a:gradFill>
                  </a:tcPr>
                </a:tc>
                <a:tc>
                  <a:txBody>
                    <a:bodyPr/>
                    <a:lstStyle/>
                    <a:p>
                      <a:pPr algn="ctr" rtl="0" fontAlgn="ctr"/>
                      <a:r>
                        <a:rPr lang="zh-CN" altLang="en-US" sz="1000" b="1" i="0" u="none" strike="noStrike" dirty="0">
                          <a:solidFill>
                            <a:srgbClr val="FFFFFF"/>
                          </a:solidFill>
                          <a:effectLst/>
                          <a:latin typeface="宋体" panose="02010600030101010101" pitchFamily="2" charset="-122"/>
                        </a:rPr>
                        <a:t>贮存量（</a:t>
                      </a:r>
                      <a:r>
                        <a:rPr lang="en-US" sz="1000" b="1" i="0" u="none" strike="noStrike" dirty="0">
                          <a:solidFill>
                            <a:srgbClr val="FFFFFF"/>
                          </a:solidFill>
                          <a:effectLst/>
                          <a:latin typeface="Calibri" panose="020F0502020204030204"/>
                        </a:rPr>
                        <a:t>t</a:t>
                      </a:r>
                      <a:r>
                        <a:rPr lang="en-US" sz="1000" b="1" i="0" u="none" strike="noStrike" dirty="0">
                          <a:solidFill>
                            <a:srgbClr val="FFFFFF"/>
                          </a:solidFill>
                          <a:effectLst/>
                          <a:latin typeface="宋体" panose="02010600030101010101" pitchFamily="2" charset="-122"/>
                        </a:rPr>
                        <a:t>）</a:t>
                      </a:r>
                      <a:endParaRPr lang="en-US" sz="1000" b="1" i="0" u="none" strike="noStrike" dirty="0">
                        <a:solidFill>
                          <a:srgbClr val="FFFFFF"/>
                        </a:solidFill>
                        <a:effectLst/>
                        <a:latin typeface="Arial" panose="020B0604020202020204"/>
                      </a:endParaRP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540000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处置或者回收情况</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5400000" scaled="1"/>
                      <a:tileRect/>
                    </a:gradFill>
                  </a:tcPr>
                </a:tc>
              </a:tr>
              <a:tr h="244475">
                <a:tc rowSpan="7">
                  <a:txBody>
                    <a:bodyPr/>
                    <a:lstStyle/>
                    <a:p>
                      <a:pPr algn="ctr" rtl="0" fontAlgn="ctr"/>
                      <a:r>
                        <a:rPr lang="zh-CN" altLang="en-US" sz="1000" b="1" i="0" u="none" strike="noStrike" dirty="0">
                          <a:solidFill>
                            <a:srgbClr val="FFFFFF"/>
                          </a:solidFill>
                          <a:effectLst/>
                          <a:latin typeface="Arial" panose="020B0604020202020204"/>
                        </a:rPr>
                        <a:t>炼油</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含油污泥</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HW08</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251-002-08</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190.12</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190.12</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27330">
                <a:tc vMerge="1">
                  <a:txBody>
                    <a:bodyPr/>
                    <a:lstStyle/>
                    <a:p>
                      <a:endParaRPr lang="zh-CN"/>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000" b="1" i="0" u="none" strike="noStrike" dirty="0">
                          <a:solidFill>
                            <a:schemeClr val="bg1"/>
                          </a:solidFill>
                          <a:effectLst/>
                          <a:latin typeface="Arial" panose="020B0604020202020204"/>
                        </a:rPr>
                        <a:t>废离子液</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HW22</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398-005-22</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74.14</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74.14</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19710">
                <a:tc vMerge="1">
                  <a:txBody>
                    <a:bodyPr/>
                    <a:lstStyle/>
                    <a:p>
                      <a:endParaRPr lang="zh-CN"/>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a:solidFill>
                            <a:schemeClr val="bg1"/>
                          </a:solidFill>
                          <a:effectLst/>
                          <a:latin typeface="Arial" panose="020B0604020202020204"/>
                        </a:rPr>
                        <a:t>废铅蓄电池</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HW49</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900-044-49</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14.26</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14.26</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19075">
                <a:tc vMerge="1">
                  <a:txBody>
                    <a:bodyPr/>
                    <a:lstStyle/>
                    <a:p>
                      <a:endParaRPr lang="zh-CN"/>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废弃包装物、容器</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HW49</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900-041-49</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29.12</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29.12</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27965">
                <a:tc vMerge="1">
                  <a:txBody>
                    <a:bodyPr/>
                    <a:lstStyle/>
                    <a:p>
                      <a:endParaRPr lang="zh-CN"/>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催化废催化剂</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HW50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251-017-50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194</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194</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194310">
                <a:tc vMerge="1">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加氢废催化剂</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HW50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251-016-50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19.98</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19.98</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19075">
                <a:tc vMerge="1">
                  <a:txBody>
                    <a:bodyPr/>
                    <a:lstStyle/>
                    <a:p>
                      <a:endParaRPr lang="zh-CN"/>
                    </a:p>
                  </a:txBody>
                  <a:tcPr/>
                </a:tc>
                <a:tc>
                  <a:txBody>
                    <a:bodyPr/>
                    <a:lstStyle/>
                    <a:p>
                      <a:pPr algn="ctr" rtl="0" fontAlgn="ctr"/>
                      <a:r>
                        <a:rPr lang="zh-CN" altLang="en-US" sz="1000" b="1" i="0" u="none" strike="noStrike" dirty="0">
                          <a:solidFill>
                            <a:srgbClr val="FFFFFF"/>
                          </a:solidFill>
                          <a:effectLst/>
                          <a:latin typeface="Arial" panose="020B0604020202020204"/>
                        </a:rPr>
                        <a:t>重整废催化剂</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HW50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251-019-50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14.56</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14.56</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36220">
                <a:tc rowSpan="5">
                  <a:txBody>
                    <a:bodyPr/>
                    <a:lstStyle/>
                    <a:p>
                      <a:pPr algn="ctr" rtl="0" fontAlgn="ctr"/>
                      <a:r>
                        <a:rPr lang="zh-CN" altLang="en-US" sz="1000" b="1" i="0" u="none" strike="noStrike" dirty="0">
                          <a:solidFill>
                            <a:schemeClr val="bg1"/>
                          </a:solidFill>
                          <a:effectLst/>
                          <a:latin typeface="宋体" panose="02010600030101010101" pitchFamily="2" charset="-122"/>
                        </a:rPr>
                        <a:t>化工</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smtClean="0">
                          <a:solidFill>
                            <a:srgbClr val="FFFFFF"/>
                          </a:solidFill>
                          <a:effectLst/>
                          <a:latin typeface="Arial" panose="020B0604020202020204"/>
                        </a:rPr>
                        <a:t>废乙腈</a:t>
                      </a:r>
                      <a:endParaRPr lang="zh-CN" altLang="en-US" sz="1000" b="1" i="0" u="none" strike="noStrike" dirty="0">
                        <a:solidFill>
                          <a:srgbClr val="FFFFFF"/>
                        </a:solidFill>
                        <a:effectLst/>
                        <a:latin typeface="Arial" panose="020B0604020202020204"/>
                      </a:endParaRP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HW06</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900-404-06</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171.18</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171.18</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35741">
                <a:tc vMerge="1">
                  <a:txBody>
                    <a:bodyPr/>
                    <a:lstStyle/>
                    <a:p>
                      <a:endParaRPr lang="zh-CN"/>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含油污泥</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HW08</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900-210-08</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462.16</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462.16</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zh-CN" altLang="en-US" sz="1000" b="0" i="0" u="none" strike="noStrike" dirty="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10820">
                <a:tc vMerge="1">
                  <a:txBody>
                    <a:bodyPr/>
                    <a:lstStyle/>
                    <a:p>
                      <a:endParaRPr lang="zh-CN"/>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多乙二醇</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HW11</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261-130-11</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51.92</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51.92</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000" b="0" i="0" u="none" strike="noStrike" dirty="0" smtClean="0">
                          <a:solidFill>
                            <a:srgbClr val="000000"/>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219075">
                <a:tc vMerge="1">
                  <a:txBody>
                    <a:bodyPr/>
                    <a:lstStyle/>
                    <a:p>
                      <a:endParaRPr lang="zh-CN"/>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zh-CN" altLang="en-US" sz="1000" b="1" i="0" u="none" strike="noStrike" dirty="0">
                          <a:solidFill>
                            <a:srgbClr val="FFFFFF"/>
                          </a:solidFill>
                          <a:effectLst/>
                          <a:latin typeface="Arial" panose="020B0604020202020204"/>
                        </a:rPr>
                        <a:t>废弃包装物、容器、过滤吸附介质</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sz="1000" b="0" i="0" u="none" strike="noStrike" kern="1200" dirty="0">
                          <a:solidFill>
                            <a:schemeClr val="tx1"/>
                          </a:solidFill>
                          <a:effectLst/>
                          <a:latin typeface="Calibri" panose="020F0502020204030204"/>
                          <a:ea typeface="+mn-ea"/>
                          <a:cs typeface="+mn-cs"/>
                        </a:rPr>
                        <a:t>HW49</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900-041-49</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50.34</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50.34</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000" b="0" i="0" u="none" strike="noStrike" dirty="0">
                          <a:solidFill>
                            <a:schemeClr val="tx1"/>
                          </a:solidFill>
                          <a:effectLst/>
                          <a:latin typeface="宋体" panose="02010600030101010101" pitchFamily="2" charset="-122"/>
                        </a:rPr>
                        <a:t>交危废处置单位处置</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r h="0">
                <a:tc vMerge="1">
                  <a:txBody>
                    <a:bodyPr/>
                    <a:lstStyle/>
                    <a:p>
                      <a:endParaRPr lang="zh-CN"/>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marL="0" algn="ctr" defTabSz="914400" rtl="0" eaLnBrk="1" fontAlgn="ctr" latinLnBrk="0" hangingPunct="1"/>
                      <a:r>
                        <a:rPr lang="zh-CN" altLang="en-US" sz="1000" b="1" i="0" u="none" strike="noStrike" kern="1200" dirty="0">
                          <a:solidFill>
                            <a:srgbClr val="FFFFFF"/>
                          </a:solidFill>
                          <a:effectLst/>
                          <a:latin typeface="宋体" panose="02010600030101010101" pitchFamily="2" charset="-122"/>
                          <a:ea typeface="+mn-ea"/>
                          <a:cs typeface="+mn-cs"/>
                        </a:rPr>
                        <a:t>化验废液</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4F81BD">
                            <a:shade val="30000"/>
                            <a:satMod val="115000"/>
                          </a:srgbClr>
                        </a:gs>
                        <a:gs pos="50000">
                          <a:srgbClr val="4F81BD">
                            <a:shade val="67500"/>
                            <a:satMod val="115000"/>
                          </a:srgbClr>
                        </a:gs>
                        <a:gs pos="100000">
                          <a:srgbClr val="4F81BD">
                            <a:shade val="100000"/>
                            <a:satMod val="115000"/>
                          </a:srgbClr>
                        </a:gs>
                      </a:gsLst>
                      <a:lin ang="0" scaled="1"/>
                      <a:tileRect/>
                    </a:gradFill>
                  </a:tcPr>
                </a:tc>
                <a:tc>
                  <a:txBody>
                    <a:bodyPr/>
                    <a:lstStyle/>
                    <a:p>
                      <a:pPr algn="ctr" rtl="0" fontAlgn="ctr"/>
                      <a:r>
                        <a:rPr lang="en-US" altLang="zh-CN" sz="1000" b="0" i="0" u="none" strike="noStrike" kern="1200" dirty="0">
                          <a:solidFill>
                            <a:schemeClr val="tx1"/>
                          </a:solidFill>
                          <a:effectLst/>
                          <a:latin typeface="Calibri" panose="020F0502020204030204"/>
                          <a:ea typeface="+mn-ea"/>
                          <a:cs typeface="+mn-cs"/>
                        </a:rPr>
                        <a:t>HW49</a:t>
                      </a:r>
                      <a:endParaRPr lang="en-US" sz="1000" b="0" i="0" u="none" strike="noStrike" kern="1200" dirty="0">
                        <a:solidFill>
                          <a:schemeClr val="tx1"/>
                        </a:solidFill>
                        <a:effectLst/>
                        <a:latin typeface="Calibri" panose="020F0502020204030204"/>
                        <a:ea typeface="+mn-ea"/>
                        <a:cs typeface="+mn-cs"/>
                      </a:endParaRP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900-047-49</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0</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Calibri" panose="020F0502020204030204"/>
                        </a:rPr>
                        <a:t>5.1</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zh-CN" sz="1000" b="0" i="0" u="none" strike="noStrike" dirty="0">
                          <a:solidFill>
                            <a:schemeClr val="tx1"/>
                          </a:solidFill>
                          <a:effectLst/>
                          <a:latin typeface="+mn-lt"/>
                        </a:rPr>
                        <a:t>3.9</a:t>
                      </a: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000" b="0" i="0" u="none" strike="noStrike" dirty="0">
                          <a:solidFill>
                            <a:schemeClr val="tx1"/>
                          </a:solidFill>
                          <a:effectLst/>
                          <a:latin typeface="宋体" panose="02010600030101010101" pitchFamily="2" charset="-122"/>
                        </a:rPr>
                        <a:t>交危废处置单位处置</a:t>
                      </a:r>
                      <a:endParaRPr lang="zh-CN" altLang="en-US" sz="1000" b="1" i="0" u="none" strike="noStrike" dirty="0">
                        <a:solidFill>
                          <a:schemeClr val="tx1"/>
                        </a:solidFill>
                        <a:effectLst/>
                        <a:latin typeface="宋体" panose="02010600030101010101" pitchFamily="2" charset="-122"/>
                      </a:endParaRPr>
                    </a:p>
                  </a:txBody>
                  <a:tcPr marL="8537" marR="8537" marT="85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0D8E8"/>
                    </a:solidFill>
                  </a:tcPr>
                </a:tc>
              </a:tr>
            </a:tbl>
          </a:graphicData>
        </a:graphic>
      </p:graphicFrame>
      <p:pic>
        <p:nvPicPr>
          <p:cNvPr id="8"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13</a:t>
            </a:fld>
            <a:endParaRPr lang="zh-CN" altLang="en-US" sz="1800" b="1" dirty="0"/>
          </a:p>
        </p:txBody>
      </p:sp>
    </p:spTree>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77155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479119" y="117416"/>
            <a:ext cx="4185761" cy="646331"/>
          </a:xfrm>
          <a:prstGeom prst="rect">
            <a:avLst/>
          </a:prstGeom>
        </p:spPr>
        <p:txBody>
          <a:bodyPr wrap="none">
            <a:spAutoFit/>
          </a:bodyPr>
          <a:lstStyle/>
          <a:p>
            <a:pPr algn="ct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七、</a:t>
            </a:r>
            <a:r>
              <a:rPr lang="zh-CN" altLang="en-US" sz="2400" b="1" dirty="0">
                <a:latin typeface="微软雅黑" panose="020B0503020204020204" charset="-122"/>
                <a:ea typeface="微软雅黑" panose="020B0503020204020204" charset="-122"/>
              </a:rPr>
              <a:t>现有主要环保设施一览表</a:t>
            </a:r>
            <a:endParaRPr lang="en-US" altLang="zh-CN" sz="2400" b="1" dirty="0">
              <a:latin typeface="微软雅黑" panose="020B0503020204020204" charset="-122"/>
              <a:ea typeface="微软雅黑" panose="020B0503020204020204" charset="-122"/>
              <a:cs typeface="Heiti SC Light"/>
            </a:endParaRPr>
          </a:p>
        </p:txBody>
      </p:sp>
      <p:graphicFrame>
        <p:nvGraphicFramePr>
          <p:cNvPr id="8" name="表格 7"/>
          <p:cNvGraphicFramePr>
            <a:graphicFrameLocks noGrp="1"/>
          </p:cNvGraphicFramePr>
          <p:nvPr>
            <p:extLst>
              <p:ext uri="{D42A27DB-BD31-4B8C-83A1-F6EECF244321}">
                <p14:modId xmlns:p14="http://schemas.microsoft.com/office/powerpoint/2010/main" val="3457115457"/>
              </p:ext>
            </p:extLst>
          </p:nvPr>
        </p:nvGraphicFramePr>
        <p:xfrm>
          <a:off x="395536" y="857837"/>
          <a:ext cx="8352928" cy="3730137"/>
        </p:xfrm>
        <a:graphic>
          <a:graphicData uri="http://schemas.openxmlformats.org/drawingml/2006/table">
            <a:tbl>
              <a:tblPr firstRow="1" firstCol="1" bandRow="1">
                <a:tableStyleId>{5C22544A-7EE6-4342-B048-85BDC9FD1C3A}</a:tableStyleId>
              </a:tblPr>
              <a:tblGrid>
                <a:gridCol w="504056"/>
                <a:gridCol w="1512168"/>
                <a:gridCol w="6336704"/>
              </a:tblGrid>
              <a:tr h="224937">
                <a:tc>
                  <a:txBody>
                    <a:bodyPr/>
                    <a:lstStyle/>
                    <a:p>
                      <a:pPr marL="0" indent="0" algn="ctr" defTabSz="914400" rtl="0" eaLnBrk="1" fontAlgn="ctr" latinLnBrk="0" hangingPunct="1">
                        <a:spcAft>
                          <a:spcPts val="0"/>
                        </a:spcAft>
                      </a:pPr>
                      <a:r>
                        <a:rPr lang="zh-CN" altLang="en-US" sz="1000" u="none" strike="noStrike" kern="1200" dirty="0">
                          <a:solidFill>
                            <a:schemeClr val="bg1"/>
                          </a:solidFill>
                          <a:effectLst/>
                          <a:latin typeface="+mn-lt"/>
                          <a:ea typeface="+mn-ea"/>
                          <a:cs typeface="+mn-cs"/>
                        </a:rPr>
                        <a:t>片区</a:t>
                      </a:r>
                      <a:endParaRPr lang="zh-CN" sz="1000" u="none" strike="noStrike" kern="1200" dirty="0">
                        <a:solidFill>
                          <a:schemeClr val="bg1"/>
                        </a:solidFill>
                        <a:effectLst/>
                        <a:latin typeface="+mn-lt"/>
                        <a:ea typeface="+mn-ea"/>
                        <a:cs typeface="+mn-cs"/>
                      </a:endParaRPr>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0" indent="0" algn="ctr" defTabSz="914400" rtl="0" eaLnBrk="1" fontAlgn="ctr" latinLnBrk="0" hangingPunct="1">
                        <a:spcAft>
                          <a:spcPts val="0"/>
                        </a:spcAft>
                      </a:pPr>
                      <a:r>
                        <a:rPr lang="zh-CN" sz="1000" u="none" strike="noStrike" kern="1200" dirty="0">
                          <a:solidFill>
                            <a:schemeClr val="bg1"/>
                          </a:solidFill>
                          <a:effectLst/>
                          <a:latin typeface="+mn-lt"/>
                          <a:ea typeface="+mn-ea"/>
                          <a:cs typeface="+mn-cs"/>
                        </a:rPr>
                        <a:t>设施名称</a:t>
                      </a:r>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0" indent="0" algn="ctr" defTabSz="914400" rtl="0" eaLnBrk="1" fontAlgn="ctr" latinLnBrk="0" hangingPunct="1">
                        <a:spcAft>
                          <a:spcPts val="0"/>
                        </a:spcAft>
                      </a:pPr>
                      <a:r>
                        <a:rPr lang="zh-CN" sz="1000" u="none" strike="noStrike" kern="1200" dirty="0">
                          <a:solidFill>
                            <a:schemeClr val="bg1"/>
                          </a:solidFill>
                          <a:effectLst/>
                          <a:latin typeface="+mn-lt"/>
                          <a:ea typeface="+mn-ea"/>
                          <a:cs typeface="+mn-cs"/>
                        </a:rPr>
                        <a:t>设施内容</a:t>
                      </a:r>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0">
                <a:tc rowSpan="8">
                  <a:txBody>
                    <a:bodyPr/>
                    <a:lstStyle/>
                    <a:p>
                      <a:pPr marL="0" indent="0" algn="ctr" defTabSz="914400" rtl="0" eaLnBrk="1" fontAlgn="ctr" latinLnBrk="0" hangingPunct="1">
                        <a:spcAft>
                          <a:spcPts val="0"/>
                        </a:spcAft>
                      </a:pPr>
                      <a:r>
                        <a:rPr lang="zh-CN" altLang="en-US" sz="1000" u="none" strike="noStrike" kern="1200" dirty="0">
                          <a:solidFill>
                            <a:schemeClr val="bg1"/>
                          </a:solidFill>
                          <a:effectLst/>
                          <a:latin typeface="+mn-lt"/>
                          <a:ea typeface="+mn-ea"/>
                          <a:cs typeface="+mn-cs"/>
                        </a:rPr>
                        <a:t>炼油</a:t>
                      </a:r>
                      <a:endParaRPr lang="zh-CN" sz="1000" u="none" strike="noStrike" kern="1200" dirty="0">
                        <a:solidFill>
                          <a:schemeClr val="bg1"/>
                        </a:solidFill>
                        <a:effectLst/>
                        <a:latin typeface="+mn-lt"/>
                        <a:ea typeface="+mn-ea"/>
                        <a:cs typeface="+mn-cs"/>
                      </a:endParaRPr>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en-US" sz="1000" u="none" strike="noStrike" kern="1200" dirty="0">
                          <a:solidFill>
                            <a:schemeClr val="dk1"/>
                          </a:solidFill>
                          <a:effectLst/>
                          <a:latin typeface="+mn-lt"/>
                          <a:ea typeface="+mn-ea"/>
                          <a:cs typeface="+mn-cs"/>
                        </a:rPr>
                        <a:t>400t/h</a:t>
                      </a:r>
                      <a:r>
                        <a:rPr lang="zh-CN" altLang="en-US" sz="1000" u="none" strike="noStrike" kern="1200" dirty="0">
                          <a:solidFill>
                            <a:schemeClr val="dk1"/>
                          </a:solidFill>
                          <a:effectLst/>
                          <a:latin typeface="+mn-lt"/>
                          <a:ea typeface="+mn-ea"/>
                          <a:cs typeface="+mn-cs"/>
                        </a:rPr>
                        <a:t>低浓度污水处理场</a:t>
                      </a:r>
                      <a:endParaRPr lang="zh-CN" sz="1000" u="none" strike="noStrike" kern="1200" dirty="0">
                        <a:solidFill>
                          <a:schemeClr val="dk1"/>
                        </a:solidFill>
                        <a:effectLst/>
                        <a:latin typeface="+mn-lt"/>
                        <a:ea typeface="+mn-ea"/>
                        <a:cs typeface="+mn-cs"/>
                      </a:endParaRPr>
                    </a:p>
                  </a:txBody>
                  <a:tcPr marL="9267" marR="9267" marT="0" marB="0" anchor="ctr"/>
                </a:tc>
                <a:tc>
                  <a:txBody>
                    <a:bodyPr/>
                    <a:lstStyle/>
                    <a:p>
                      <a:pPr marL="0" indent="0" algn="l" defTabSz="914400" rtl="0" eaLnBrk="1" fontAlgn="ctr" latinLnBrk="0" hangingPunct="1">
                        <a:spcAft>
                          <a:spcPts val="0"/>
                        </a:spcAft>
                      </a:pPr>
                      <a:r>
                        <a:rPr lang="zh-CN" altLang="en-US" sz="1000" u="none" strike="noStrike" kern="1200" dirty="0">
                          <a:solidFill>
                            <a:schemeClr val="dk1"/>
                          </a:solidFill>
                          <a:effectLst/>
                          <a:latin typeface="+mn-lt"/>
                          <a:ea typeface="+mn-ea"/>
                          <a:cs typeface="+mn-cs"/>
                        </a:rPr>
                        <a:t>采用二级隔油</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二级气浮</a:t>
                      </a:r>
                      <a:r>
                        <a:rPr lang="en-US" altLang="zh-CN" sz="1000" u="none" strike="noStrike" kern="1200" dirty="0">
                          <a:solidFill>
                            <a:schemeClr val="dk1"/>
                          </a:solidFill>
                          <a:effectLst/>
                          <a:latin typeface="+mn-lt"/>
                          <a:ea typeface="+mn-ea"/>
                          <a:cs typeface="+mn-cs"/>
                        </a:rPr>
                        <a:t>+A/O+</a:t>
                      </a:r>
                      <a:r>
                        <a:rPr lang="zh-CN" altLang="en-US" sz="1000" u="none" strike="noStrike" kern="1200" dirty="0">
                          <a:solidFill>
                            <a:schemeClr val="dk1"/>
                          </a:solidFill>
                          <a:effectLst/>
                          <a:latin typeface="+mn-lt"/>
                          <a:ea typeface="+mn-ea"/>
                          <a:cs typeface="+mn-cs"/>
                        </a:rPr>
                        <a:t>接触氧化</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深度处理</a:t>
                      </a:r>
                      <a:endParaRPr lang="zh-CN" sz="1000" u="none" strike="noStrike" kern="1200" dirty="0">
                        <a:solidFill>
                          <a:schemeClr val="dk1"/>
                        </a:solidFill>
                        <a:effectLst/>
                        <a:latin typeface="+mn-lt"/>
                        <a:ea typeface="+mn-ea"/>
                        <a:cs typeface="+mn-cs"/>
                      </a:endParaRPr>
                    </a:p>
                  </a:txBody>
                  <a:tcPr marL="9267" marR="9267" marT="0" marB="0" anchor="ctr"/>
                </a:tc>
              </a:tr>
              <a:tr h="13306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en-US" altLang="zh-CN" sz="1000" u="none" strike="noStrike" kern="1200" dirty="0">
                          <a:solidFill>
                            <a:schemeClr val="dk1"/>
                          </a:solidFill>
                          <a:effectLst/>
                          <a:latin typeface="+mn-lt"/>
                          <a:ea typeface="+mn-ea"/>
                          <a:cs typeface="+mn-cs"/>
                        </a:rPr>
                        <a:t>200t/h</a:t>
                      </a:r>
                      <a:r>
                        <a:rPr lang="zh-CN" altLang="en-US" sz="1000" u="none" strike="noStrike" kern="1200" dirty="0">
                          <a:solidFill>
                            <a:schemeClr val="dk1"/>
                          </a:solidFill>
                          <a:effectLst/>
                          <a:latin typeface="+mn-lt"/>
                          <a:ea typeface="+mn-ea"/>
                          <a:cs typeface="+mn-cs"/>
                        </a:rPr>
                        <a:t>高浓度污水处理场</a:t>
                      </a:r>
                      <a:endParaRPr lang="zh-CN" sz="1000" u="none" strike="noStrike" kern="1200" dirty="0">
                        <a:solidFill>
                          <a:schemeClr val="dk1"/>
                        </a:solidFill>
                        <a:effectLst/>
                        <a:latin typeface="+mn-lt"/>
                        <a:ea typeface="+mn-ea"/>
                        <a:cs typeface="+mn-cs"/>
                      </a:endParaRPr>
                    </a:p>
                  </a:txBody>
                  <a:tcPr marL="9267" marR="9267" marT="0" marB="0" anchor="ctr"/>
                </a:tc>
                <a:tc>
                  <a:txBody>
                    <a:bodyPr/>
                    <a:lstStyle/>
                    <a:p>
                      <a:pPr marL="0" indent="0" algn="l" defTabSz="914400" rtl="0" eaLnBrk="1" fontAlgn="ctr" latinLnBrk="0" hangingPunct="1">
                        <a:spcAft>
                          <a:spcPts val="0"/>
                        </a:spcAft>
                      </a:pPr>
                      <a:r>
                        <a:rPr lang="zh-CN" altLang="en-US" sz="1000" u="none" strike="noStrike" kern="1200" dirty="0">
                          <a:solidFill>
                            <a:schemeClr val="dk1"/>
                          </a:solidFill>
                          <a:effectLst/>
                          <a:latin typeface="+mn-lt"/>
                          <a:ea typeface="+mn-ea"/>
                          <a:cs typeface="+mn-cs"/>
                        </a:rPr>
                        <a:t>采用二级隔油</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二级气浮</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粉末活性炭强化活性污泥法（</a:t>
                      </a:r>
                      <a:r>
                        <a:rPr lang="en-US" altLang="zh-CN" sz="1000" u="none" strike="noStrike" kern="1200" dirty="0">
                          <a:solidFill>
                            <a:schemeClr val="dk1"/>
                          </a:solidFill>
                          <a:effectLst/>
                          <a:latin typeface="+mn-lt"/>
                          <a:ea typeface="+mn-ea"/>
                          <a:cs typeface="+mn-cs"/>
                        </a:rPr>
                        <a:t>PACT</a:t>
                      </a:r>
                      <a:r>
                        <a:rPr lang="zh-CN" altLang="en-US" sz="1000" u="none" strike="noStrike" kern="1200" dirty="0">
                          <a:solidFill>
                            <a:schemeClr val="dk1"/>
                          </a:solidFill>
                          <a:effectLst/>
                          <a:latin typeface="+mn-lt"/>
                          <a:ea typeface="+mn-ea"/>
                          <a:cs typeface="+mn-cs"/>
                        </a:rPr>
                        <a:t>）</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废碳泥湿式空气氧化再生（</a:t>
                      </a:r>
                      <a:r>
                        <a:rPr lang="en-US" altLang="zh-CN" sz="1000" u="none" strike="noStrike" kern="1200" dirty="0">
                          <a:solidFill>
                            <a:schemeClr val="dk1"/>
                          </a:solidFill>
                          <a:effectLst/>
                          <a:latin typeface="+mn-lt"/>
                          <a:ea typeface="+mn-ea"/>
                          <a:cs typeface="+mn-cs"/>
                        </a:rPr>
                        <a:t>WAR</a:t>
                      </a:r>
                      <a:r>
                        <a:rPr lang="zh-CN" altLang="en-US" sz="1000" u="none" strike="noStrike" kern="1200" dirty="0">
                          <a:solidFill>
                            <a:schemeClr val="dk1"/>
                          </a:solidFill>
                          <a:effectLst/>
                          <a:latin typeface="+mn-lt"/>
                          <a:ea typeface="+mn-ea"/>
                          <a:cs typeface="+mn-cs"/>
                        </a:rPr>
                        <a:t>）</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砂滤</a:t>
                      </a:r>
                      <a:endParaRPr lang="zh-CN" sz="1000" u="none" strike="noStrike" kern="1200" dirty="0">
                        <a:solidFill>
                          <a:schemeClr val="dk1"/>
                        </a:solidFill>
                        <a:effectLst/>
                        <a:latin typeface="+mn-lt"/>
                        <a:ea typeface="+mn-ea"/>
                        <a:cs typeface="+mn-cs"/>
                      </a:endParaRPr>
                    </a:p>
                  </a:txBody>
                  <a:tcPr marL="9267" marR="9267" marT="0" marB="0" anchor="ctr"/>
                </a:tc>
              </a:tr>
              <a:tr h="266119">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altLang="en-US" sz="1000" u="none" strike="noStrike" kern="1200" dirty="0">
                          <a:solidFill>
                            <a:schemeClr val="dk1"/>
                          </a:solidFill>
                          <a:effectLst/>
                          <a:latin typeface="+mn-lt"/>
                          <a:ea typeface="+mn-ea"/>
                          <a:cs typeface="+mn-cs"/>
                        </a:rPr>
                        <a:t>催化裂化再生烟气脱硝除尘脱硫设施</a:t>
                      </a:r>
                      <a:endParaRPr lang="zh-CN" sz="1000" u="none" strike="noStrike" kern="1200" dirty="0">
                        <a:solidFill>
                          <a:schemeClr val="dk1"/>
                        </a:solidFill>
                        <a:effectLst/>
                        <a:latin typeface="+mn-lt"/>
                        <a:ea typeface="+mn-ea"/>
                        <a:cs typeface="+mn-cs"/>
                      </a:endParaRPr>
                    </a:p>
                  </a:txBody>
                  <a:tcPr marL="9267" marR="9267" marT="0" marB="0" anchor="ctr"/>
                </a:tc>
                <a:tc>
                  <a:txBody>
                    <a:bodyPr/>
                    <a:lstStyle/>
                    <a:p>
                      <a:pPr marL="0" indent="0" algn="l" defTabSz="914400" rtl="0" eaLnBrk="1" fontAlgn="ctr" latinLnBrk="0" hangingPunct="1">
                        <a:spcAft>
                          <a:spcPts val="0"/>
                        </a:spcAft>
                      </a:pPr>
                      <a:r>
                        <a:rPr lang="zh-CN" altLang="en-US" sz="1000" u="none" strike="noStrike" kern="1200" dirty="0">
                          <a:solidFill>
                            <a:schemeClr val="dk1"/>
                          </a:solidFill>
                          <a:effectLst/>
                          <a:latin typeface="+mn-lt"/>
                          <a:ea typeface="+mn-ea"/>
                          <a:cs typeface="+mn-cs"/>
                        </a:rPr>
                        <a:t>两套均采用</a:t>
                      </a:r>
                      <a:r>
                        <a:rPr lang="en-US" altLang="zh-CN" sz="1000" u="none" strike="noStrike" kern="1200" dirty="0">
                          <a:solidFill>
                            <a:schemeClr val="dk1"/>
                          </a:solidFill>
                          <a:effectLst/>
                          <a:latin typeface="+mn-lt"/>
                          <a:ea typeface="+mn-ea"/>
                          <a:cs typeface="+mn-cs"/>
                        </a:rPr>
                        <a:t>SCR</a:t>
                      </a:r>
                      <a:r>
                        <a:rPr lang="zh-CN" altLang="en-US" sz="1000" u="none" strike="noStrike" kern="1200" dirty="0">
                          <a:solidFill>
                            <a:schemeClr val="dk1"/>
                          </a:solidFill>
                          <a:effectLst/>
                          <a:latin typeface="+mn-lt"/>
                          <a:ea typeface="+mn-ea"/>
                          <a:cs typeface="+mn-cs"/>
                        </a:rPr>
                        <a:t>氨法脱硝</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钠法脱硫</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电除尘技术</a:t>
                      </a:r>
                      <a:endParaRPr lang="en-US" altLang="zh-CN" sz="1000" u="none" strike="noStrike" kern="1200" dirty="0">
                        <a:solidFill>
                          <a:schemeClr val="dk1"/>
                        </a:solidFill>
                        <a:effectLst/>
                        <a:latin typeface="+mn-lt"/>
                        <a:ea typeface="+mn-ea"/>
                        <a:cs typeface="+mn-cs"/>
                      </a:endParaRPr>
                    </a:p>
                  </a:txBody>
                  <a:tcPr marL="9267" marR="9267" marT="0" marB="0" anchor="ctr"/>
                </a:tc>
              </a:tr>
              <a:tr h="13306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altLang="en-US" sz="1000" u="none" strike="noStrike" kern="1200" dirty="0">
                          <a:solidFill>
                            <a:schemeClr val="dk1"/>
                          </a:solidFill>
                          <a:effectLst/>
                          <a:latin typeface="+mn-lt"/>
                          <a:ea typeface="+mn-ea"/>
                          <a:cs typeface="+mn-cs"/>
                        </a:rPr>
                        <a:t>硫磺回收装置</a:t>
                      </a:r>
                      <a:endParaRPr lang="zh-CN" sz="1000" u="none" strike="noStrike" kern="1200" dirty="0">
                        <a:solidFill>
                          <a:schemeClr val="dk1"/>
                        </a:solidFill>
                        <a:effectLst/>
                        <a:latin typeface="+mn-lt"/>
                        <a:ea typeface="+mn-ea"/>
                        <a:cs typeface="+mn-cs"/>
                      </a:endParaRPr>
                    </a:p>
                  </a:txBody>
                  <a:tcPr marL="9267" marR="9267" marT="0" marB="0" anchor="ctr"/>
                </a:tc>
                <a:tc>
                  <a:txBody>
                    <a:bodyPr/>
                    <a:lstStyle/>
                    <a:p>
                      <a:pPr marL="0" indent="0" algn="l" defTabSz="914400" rtl="0" eaLnBrk="1" fontAlgn="ctr" latinLnBrk="0" hangingPunct="1">
                        <a:spcAft>
                          <a:spcPts val="0"/>
                        </a:spcAft>
                      </a:pPr>
                      <a:r>
                        <a:rPr lang="en-US" altLang="zh-CN" sz="1000" u="none" strike="noStrike" kern="1200" dirty="0">
                          <a:solidFill>
                            <a:schemeClr val="dk1"/>
                          </a:solidFill>
                          <a:effectLst/>
                          <a:latin typeface="+mn-lt"/>
                          <a:ea typeface="+mn-ea"/>
                          <a:cs typeface="+mn-cs"/>
                        </a:rPr>
                        <a:t>6</a:t>
                      </a:r>
                      <a:r>
                        <a:rPr lang="zh-CN" altLang="en-US" sz="1000" u="none" strike="noStrike" kern="1200" dirty="0">
                          <a:solidFill>
                            <a:schemeClr val="dk1"/>
                          </a:solidFill>
                          <a:effectLst/>
                          <a:latin typeface="+mn-lt"/>
                          <a:ea typeface="+mn-ea"/>
                          <a:cs typeface="+mn-cs"/>
                        </a:rPr>
                        <a:t>万吨</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年和</a:t>
                      </a:r>
                      <a:r>
                        <a:rPr lang="en-US" altLang="zh-CN" sz="1000" u="none" strike="noStrike" kern="1200" dirty="0">
                          <a:solidFill>
                            <a:schemeClr val="dk1"/>
                          </a:solidFill>
                          <a:effectLst/>
                          <a:latin typeface="+mn-lt"/>
                          <a:ea typeface="+mn-ea"/>
                          <a:cs typeface="+mn-cs"/>
                        </a:rPr>
                        <a:t>8</a:t>
                      </a:r>
                      <a:r>
                        <a:rPr lang="zh-CN" altLang="en-US" sz="1000" u="none" strike="noStrike" kern="1200" dirty="0">
                          <a:solidFill>
                            <a:schemeClr val="dk1"/>
                          </a:solidFill>
                          <a:effectLst/>
                          <a:latin typeface="+mn-lt"/>
                          <a:ea typeface="+mn-ea"/>
                          <a:cs typeface="+mn-cs"/>
                        </a:rPr>
                        <a:t>万吨</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年各一套，均采用克劳斯</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尾气加氢还原工艺</a:t>
                      </a:r>
                      <a:endParaRPr lang="zh-CN" sz="1000" u="none" strike="noStrike" kern="1200" dirty="0">
                        <a:solidFill>
                          <a:schemeClr val="dk1"/>
                        </a:solidFill>
                        <a:effectLst/>
                        <a:latin typeface="+mn-lt"/>
                        <a:ea typeface="+mn-ea"/>
                        <a:cs typeface="+mn-cs"/>
                      </a:endParaRPr>
                    </a:p>
                  </a:txBody>
                  <a:tcPr marL="9267" marR="9267" marT="0" marB="0" anchor="ctr"/>
                </a:tc>
              </a:tr>
              <a:tr h="266119">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油气回收设施</a:t>
                      </a:r>
                    </a:p>
                  </a:txBody>
                  <a:tcPr marL="9267" marR="9267" marT="0" marB="0" anchor="ctr"/>
                </a:tc>
                <a:tc>
                  <a:txBody>
                    <a:bodyPr/>
                    <a:lstStyle/>
                    <a:p>
                      <a:pPr marL="0" indent="0" algn="l" defTabSz="914400" rtl="0" eaLnBrk="1" fontAlgn="ctr" latinLnBrk="0" hangingPunct="1">
                        <a:spcAft>
                          <a:spcPts val="0"/>
                        </a:spcAft>
                      </a:pPr>
                      <a:r>
                        <a:rPr lang="en-US" altLang="zh-CN" sz="1000" u="none" strike="noStrike" kern="1200" dirty="0">
                          <a:solidFill>
                            <a:schemeClr val="dk1"/>
                          </a:solidFill>
                          <a:effectLst/>
                          <a:latin typeface="+mn-lt"/>
                          <a:ea typeface="+mn-ea"/>
                          <a:cs typeface="+mn-cs"/>
                        </a:rPr>
                        <a:t>4</a:t>
                      </a:r>
                      <a:r>
                        <a:rPr lang="zh-CN" altLang="en-US" sz="1000" u="none" strike="noStrike" kern="1200" dirty="0">
                          <a:solidFill>
                            <a:schemeClr val="dk1"/>
                          </a:solidFill>
                          <a:effectLst/>
                          <a:latin typeface="+mn-lt"/>
                          <a:ea typeface="+mn-ea"/>
                          <a:cs typeface="+mn-cs"/>
                        </a:rPr>
                        <a:t>套：铁路汽油装车油气回收采用活性炭吸附</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汽油吸收工艺，铁路三苯装车油气回收柴油活性炭吸附</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低温冷凝工艺，码头轻油装船油气回收采用低温冷凝</a:t>
                      </a:r>
                      <a:r>
                        <a:rPr lang="en-US" alt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活性炭吸附工艺，</a:t>
                      </a:r>
                      <a:r>
                        <a:rPr lang="zh-CN" altLang="en-US" sz="1000" u="none" strike="noStrike" kern="1200" dirty="0">
                          <a:solidFill>
                            <a:schemeClr val="tx1"/>
                          </a:solidFill>
                          <a:effectLst/>
                          <a:latin typeface="+mn-lt"/>
                          <a:ea typeface="+mn-ea"/>
                          <a:cs typeface="+mn-cs"/>
                        </a:rPr>
                        <a:t>三苯罐区油气回收采用冷凝</a:t>
                      </a:r>
                      <a:r>
                        <a:rPr lang="en-US" altLang="zh-CN" sz="1000" u="none" strike="noStrike" kern="1200" dirty="0">
                          <a:solidFill>
                            <a:schemeClr val="tx1"/>
                          </a:solidFill>
                          <a:effectLst/>
                          <a:latin typeface="+mn-lt"/>
                          <a:ea typeface="+mn-ea"/>
                          <a:cs typeface="+mn-cs"/>
                        </a:rPr>
                        <a:t>+</a:t>
                      </a:r>
                      <a:r>
                        <a:rPr lang="zh-CN" altLang="en-US" sz="1000" u="none" strike="noStrike" kern="1200" dirty="0">
                          <a:solidFill>
                            <a:schemeClr val="tx1"/>
                          </a:solidFill>
                          <a:effectLst/>
                          <a:latin typeface="+mn-lt"/>
                          <a:ea typeface="+mn-ea"/>
                          <a:cs typeface="+mn-cs"/>
                        </a:rPr>
                        <a:t>膜分离</a:t>
                      </a:r>
                      <a:r>
                        <a:rPr lang="en-US" altLang="zh-CN" sz="1000" u="none" strike="noStrike" kern="1200" dirty="0">
                          <a:solidFill>
                            <a:schemeClr val="tx1"/>
                          </a:solidFill>
                          <a:effectLst/>
                          <a:latin typeface="+mn-lt"/>
                          <a:ea typeface="+mn-ea"/>
                          <a:cs typeface="+mn-cs"/>
                        </a:rPr>
                        <a:t>+</a:t>
                      </a:r>
                      <a:r>
                        <a:rPr lang="zh-CN" altLang="en-US" sz="1000" u="none" strike="noStrike" kern="1200" dirty="0">
                          <a:solidFill>
                            <a:schemeClr val="tx1"/>
                          </a:solidFill>
                          <a:effectLst/>
                          <a:latin typeface="+mn-lt"/>
                          <a:ea typeface="+mn-ea"/>
                          <a:cs typeface="+mn-cs"/>
                        </a:rPr>
                        <a:t>活性炭吸附工艺</a:t>
                      </a:r>
                      <a:endParaRPr lang="zh-CN" altLang="zh-CN" sz="1000" u="none" strike="noStrike" kern="1200" dirty="0">
                        <a:solidFill>
                          <a:schemeClr val="tx1"/>
                        </a:solidFill>
                        <a:effectLst/>
                        <a:latin typeface="+mn-lt"/>
                        <a:ea typeface="+mn-ea"/>
                        <a:cs typeface="+mn-cs"/>
                      </a:endParaRPr>
                    </a:p>
                  </a:txBody>
                  <a:tcPr marL="9267" marR="9267" marT="0" marB="0" anchor="ctr"/>
                </a:tc>
              </a:tr>
              <a:tr h="13306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altLang="en-US" sz="1000" u="none" strike="noStrike" kern="1200" dirty="0">
                          <a:solidFill>
                            <a:schemeClr val="dk1"/>
                          </a:solidFill>
                          <a:effectLst/>
                          <a:latin typeface="+mn-lt"/>
                          <a:ea typeface="+mn-ea"/>
                          <a:cs typeface="+mn-cs"/>
                        </a:rPr>
                        <a:t>脱臭处理设施</a:t>
                      </a:r>
                    </a:p>
                  </a:txBody>
                  <a:tcPr marL="9267" marR="9267" marT="0" marB="0" anchor="ctr"/>
                </a:tc>
                <a:tc>
                  <a:txBody>
                    <a:bodyPr/>
                    <a:lstStyle/>
                    <a:p>
                      <a:pPr marL="0" indent="0" algn="l" defTabSz="914400" rtl="0" eaLnBrk="1" fontAlgn="ctr" latinLnBrk="0" hangingPunct="1">
                        <a:spcAft>
                          <a:spcPts val="0"/>
                        </a:spcAft>
                      </a:pPr>
                      <a:r>
                        <a:rPr lang="en-US" altLang="zh-CN" sz="1000" u="none" strike="noStrike" kern="1200" dirty="0">
                          <a:solidFill>
                            <a:schemeClr val="dk1"/>
                          </a:solidFill>
                          <a:effectLst/>
                          <a:latin typeface="+mn-lt"/>
                          <a:ea typeface="+mn-ea"/>
                          <a:cs typeface="+mn-cs"/>
                        </a:rPr>
                        <a:t>2</a:t>
                      </a:r>
                      <a:r>
                        <a:rPr lang="zh-CN" altLang="en-US" sz="1000" u="none" strike="noStrike" kern="1200" dirty="0">
                          <a:solidFill>
                            <a:schemeClr val="dk1"/>
                          </a:solidFill>
                          <a:effectLst/>
                          <a:latin typeface="+mn-lt"/>
                          <a:ea typeface="+mn-ea"/>
                          <a:cs typeface="+mn-cs"/>
                        </a:rPr>
                        <a:t>套：污水处理场恶臭气体催化燃烧设施和</a:t>
                      </a:r>
                      <a:r>
                        <a:rPr lang="en-US" altLang="zh-CN" sz="1000" u="none" strike="noStrike" kern="1200" dirty="0">
                          <a:solidFill>
                            <a:schemeClr val="dk1"/>
                          </a:solidFill>
                          <a:effectLst/>
                          <a:latin typeface="+mn-lt"/>
                          <a:ea typeface="+mn-ea"/>
                          <a:cs typeface="+mn-cs"/>
                        </a:rPr>
                        <a:t>A/O</a:t>
                      </a:r>
                      <a:r>
                        <a:rPr lang="zh-CN" altLang="en-US" sz="1000" u="none" strike="noStrike" kern="1200" dirty="0">
                          <a:solidFill>
                            <a:schemeClr val="dk1"/>
                          </a:solidFill>
                          <a:effectLst/>
                          <a:latin typeface="+mn-lt"/>
                          <a:ea typeface="+mn-ea"/>
                          <a:cs typeface="+mn-cs"/>
                        </a:rPr>
                        <a:t>次密闭脱臭设施</a:t>
                      </a:r>
                    </a:p>
                  </a:txBody>
                  <a:tcPr marL="9267" marR="9267" marT="0" marB="0" anchor="ctr"/>
                </a:tc>
              </a:tr>
              <a:tr h="13306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应急事故池</a:t>
                      </a:r>
                    </a:p>
                  </a:txBody>
                  <a:tcPr marL="9267" marR="9267" marT="0" marB="0" anchor="ct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事故水池</a:t>
                      </a:r>
                      <a:r>
                        <a:rPr lang="zh-CN" altLang="en-US" sz="1000" u="none" strike="noStrike" kern="1200" dirty="0">
                          <a:solidFill>
                            <a:schemeClr val="dk1"/>
                          </a:solidFill>
                          <a:effectLst/>
                          <a:latin typeface="+mn-lt"/>
                          <a:ea typeface="+mn-ea"/>
                          <a:cs typeface="+mn-cs"/>
                        </a:rPr>
                        <a:t>四</a:t>
                      </a:r>
                      <a:r>
                        <a:rPr lang="zh-CN" sz="1000" u="none" strike="noStrike" kern="1200" dirty="0">
                          <a:solidFill>
                            <a:schemeClr val="dk1"/>
                          </a:solidFill>
                          <a:effectLst/>
                          <a:latin typeface="+mn-lt"/>
                          <a:ea typeface="+mn-ea"/>
                          <a:cs typeface="+mn-cs"/>
                        </a:rPr>
                        <a:t>个，</a:t>
                      </a:r>
                      <a:r>
                        <a:rPr lang="zh-CN" altLang="en-US" sz="1000" u="none" strike="noStrike" kern="1200" dirty="0">
                          <a:solidFill>
                            <a:schemeClr val="dk1"/>
                          </a:solidFill>
                          <a:effectLst/>
                          <a:latin typeface="+mn-lt"/>
                          <a:ea typeface="+mn-ea"/>
                          <a:cs typeface="+mn-cs"/>
                        </a:rPr>
                        <a:t>总</a:t>
                      </a:r>
                      <a:r>
                        <a:rPr lang="zh-CN" sz="1000" u="none" strike="noStrike" kern="1200" dirty="0">
                          <a:solidFill>
                            <a:schemeClr val="dk1"/>
                          </a:solidFill>
                          <a:effectLst/>
                          <a:latin typeface="+mn-lt"/>
                          <a:ea typeface="+mn-ea"/>
                          <a:cs typeface="+mn-cs"/>
                        </a:rPr>
                        <a:t>容积</a:t>
                      </a:r>
                      <a:r>
                        <a:rPr lang="en-US" altLang="zh-CN" sz="1000" u="none" strike="noStrike" kern="1200" dirty="0">
                          <a:solidFill>
                            <a:schemeClr val="dk1"/>
                          </a:solidFill>
                          <a:effectLst/>
                          <a:latin typeface="+mn-lt"/>
                          <a:ea typeface="+mn-ea"/>
                          <a:cs typeface="+mn-cs"/>
                        </a:rPr>
                        <a:t>26</a:t>
                      </a:r>
                      <a:r>
                        <a:rPr lang="en-US" sz="1000" u="none" strike="noStrike" kern="1200" dirty="0">
                          <a:solidFill>
                            <a:schemeClr val="dk1"/>
                          </a:solidFill>
                          <a:effectLst/>
                          <a:latin typeface="+mn-lt"/>
                          <a:ea typeface="+mn-ea"/>
                          <a:cs typeface="+mn-cs"/>
                        </a:rPr>
                        <a:t>000m</a:t>
                      </a:r>
                      <a:r>
                        <a:rPr lang="en-US" sz="1000" u="none" strike="noStrike" kern="1200" baseline="30000" dirty="0">
                          <a:solidFill>
                            <a:schemeClr val="dk1"/>
                          </a:solidFill>
                          <a:effectLst/>
                          <a:latin typeface="+mn-lt"/>
                          <a:ea typeface="+mn-ea"/>
                          <a:cs typeface="+mn-cs"/>
                        </a:rPr>
                        <a:t>3</a:t>
                      </a:r>
                      <a:r>
                        <a:rPr lang="zh-CN" sz="1000" u="none" strike="noStrike" kern="1200" dirty="0">
                          <a:solidFill>
                            <a:schemeClr val="dk1"/>
                          </a:solidFill>
                          <a:effectLst/>
                          <a:latin typeface="+mn-lt"/>
                          <a:ea typeface="+mn-ea"/>
                          <a:cs typeface="+mn-cs"/>
                        </a:rPr>
                        <a:t>；事故罐</a:t>
                      </a:r>
                      <a:r>
                        <a:rPr lang="en-US" sz="1000" u="none" strike="noStrike" kern="1200" dirty="0">
                          <a:solidFill>
                            <a:schemeClr val="dk1"/>
                          </a:solidFill>
                          <a:effectLst/>
                          <a:latin typeface="+mn-lt"/>
                          <a:ea typeface="+mn-ea"/>
                          <a:cs typeface="+mn-cs"/>
                        </a:rPr>
                        <a:t>30000m</a:t>
                      </a:r>
                      <a:r>
                        <a:rPr lang="en-US" sz="1000" u="none" strike="noStrike" kern="1200" baseline="30000" dirty="0">
                          <a:solidFill>
                            <a:schemeClr val="dk1"/>
                          </a:solidFill>
                          <a:effectLst/>
                          <a:latin typeface="+mn-lt"/>
                          <a:ea typeface="+mn-ea"/>
                          <a:cs typeface="+mn-cs"/>
                        </a:rPr>
                        <a:t>3</a:t>
                      </a:r>
                      <a:endParaRPr lang="zh-CN" sz="1000" u="none" strike="noStrike" kern="1200" dirty="0">
                        <a:solidFill>
                          <a:schemeClr val="dk1"/>
                        </a:solidFill>
                        <a:effectLst/>
                        <a:latin typeface="+mn-lt"/>
                        <a:ea typeface="+mn-ea"/>
                        <a:cs typeface="+mn-cs"/>
                      </a:endParaRPr>
                    </a:p>
                  </a:txBody>
                  <a:tcPr marL="9267" marR="9267" marT="0" marB="0" anchor="ctr"/>
                </a:tc>
              </a:tr>
              <a:tr h="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危废暂存间</a:t>
                      </a:r>
                    </a:p>
                  </a:txBody>
                  <a:tcPr marL="9267" marR="9267" marT="0" marB="0" anchor="ctr"/>
                </a:tc>
                <a:tc>
                  <a:txBody>
                    <a:bodyPr/>
                    <a:lstStyle/>
                    <a:p>
                      <a:pPr marL="0" indent="0" algn="l" defTabSz="914400" rtl="0" eaLnBrk="1" fontAlgn="ctr" latinLnBrk="0" hangingPunct="1">
                        <a:spcAft>
                          <a:spcPts val="0"/>
                        </a:spcAft>
                      </a:pPr>
                      <a:r>
                        <a:rPr lang="zh-CN" altLang="en-US" sz="1000" u="none" strike="noStrike" kern="1200" dirty="0">
                          <a:solidFill>
                            <a:schemeClr val="dk1"/>
                          </a:solidFill>
                          <a:effectLst/>
                          <a:latin typeface="+mn-lt"/>
                          <a:ea typeface="+mn-ea"/>
                          <a:cs typeface="+mn-cs"/>
                        </a:rPr>
                        <a:t>两座，分别</a:t>
                      </a:r>
                      <a:r>
                        <a:rPr lang="zh-CN" altLang="zh-CN" sz="1000" u="none" strike="noStrike" kern="1200" dirty="0">
                          <a:solidFill>
                            <a:schemeClr val="dk1"/>
                          </a:solidFill>
                          <a:effectLst/>
                          <a:latin typeface="+mn-lt"/>
                          <a:ea typeface="+mn-ea"/>
                          <a:cs typeface="+mn-cs"/>
                        </a:rPr>
                        <a:t>占地</a:t>
                      </a:r>
                      <a:r>
                        <a:rPr lang="en-US" altLang="zh-CN" sz="1000" u="none" strike="noStrike" kern="1200" dirty="0">
                          <a:solidFill>
                            <a:schemeClr val="dk1"/>
                          </a:solidFill>
                          <a:effectLst/>
                          <a:latin typeface="+mn-lt"/>
                          <a:ea typeface="+mn-ea"/>
                          <a:cs typeface="+mn-cs"/>
                        </a:rPr>
                        <a:t>500m</a:t>
                      </a:r>
                      <a:r>
                        <a:rPr lang="en-US" altLang="zh-CN" sz="1000" u="none" strike="noStrike" kern="1200" baseline="30000" dirty="0">
                          <a:solidFill>
                            <a:schemeClr val="dk1"/>
                          </a:solidFill>
                          <a:effectLst/>
                          <a:latin typeface="+mn-lt"/>
                          <a:ea typeface="+mn-ea"/>
                          <a:cs typeface="+mn-cs"/>
                        </a:rPr>
                        <a:t>2</a:t>
                      </a:r>
                      <a:r>
                        <a:rPr lang="zh-CN" altLang="en-US" sz="1000" u="none" strike="noStrike" kern="1200" baseline="0" dirty="0">
                          <a:solidFill>
                            <a:schemeClr val="dk1"/>
                          </a:solidFill>
                          <a:effectLst/>
                          <a:latin typeface="+mn-lt"/>
                          <a:ea typeface="+mn-ea"/>
                          <a:cs typeface="+mn-cs"/>
                        </a:rPr>
                        <a:t>和</a:t>
                      </a:r>
                      <a:r>
                        <a:rPr lang="en-US" altLang="zh-CN" sz="1000" u="none" strike="noStrike" kern="1200" baseline="0" dirty="0">
                          <a:solidFill>
                            <a:schemeClr val="tx1"/>
                          </a:solidFill>
                          <a:effectLst/>
                          <a:latin typeface="+mn-lt"/>
                          <a:ea typeface="+mn-ea"/>
                          <a:cs typeface="+mn-cs"/>
                        </a:rPr>
                        <a:t>1200m</a:t>
                      </a:r>
                      <a:r>
                        <a:rPr lang="en-US" altLang="zh-CN" sz="1000" u="none" strike="noStrike" kern="1200" baseline="30000" dirty="0">
                          <a:solidFill>
                            <a:schemeClr val="tx1"/>
                          </a:solidFill>
                          <a:effectLst/>
                          <a:latin typeface="+mn-lt"/>
                          <a:ea typeface="+mn-ea"/>
                          <a:cs typeface="+mn-cs"/>
                        </a:rPr>
                        <a:t>2</a:t>
                      </a:r>
                      <a:endParaRPr lang="zh-CN" altLang="zh-CN" sz="1000" u="none" strike="noStrike" kern="1200" baseline="0" dirty="0">
                        <a:solidFill>
                          <a:schemeClr val="tx1"/>
                        </a:solidFill>
                        <a:effectLst/>
                        <a:latin typeface="+mn-lt"/>
                        <a:ea typeface="+mn-ea"/>
                        <a:cs typeface="+mn-cs"/>
                      </a:endParaRPr>
                    </a:p>
                  </a:txBody>
                  <a:tcPr marL="9267" marR="9267" marT="0" marB="0" anchor="ctr"/>
                </a:tc>
              </a:tr>
              <a:tr h="0">
                <a:tc rowSpan="9">
                  <a:txBody>
                    <a:bodyPr/>
                    <a:lstStyle/>
                    <a:p>
                      <a:pPr marL="0" indent="0" algn="ctr" defTabSz="914400" rtl="0" eaLnBrk="1" fontAlgn="ctr" latinLnBrk="0" hangingPunct="1">
                        <a:spcAft>
                          <a:spcPts val="0"/>
                        </a:spcAft>
                      </a:pPr>
                      <a:r>
                        <a:rPr lang="zh-CN" altLang="en-US" sz="1000" u="none" strike="noStrike" kern="1200" dirty="0">
                          <a:solidFill>
                            <a:schemeClr val="bg1"/>
                          </a:solidFill>
                          <a:effectLst/>
                          <a:latin typeface="+mn-lt"/>
                          <a:ea typeface="+mn-ea"/>
                          <a:cs typeface="+mn-cs"/>
                        </a:rPr>
                        <a:t>化工</a:t>
                      </a:r>
                      <a:endParaRPr lang="zh-CN" sz="1000" u="none" strike="noStrike" kern="1200" dirty="0">
                        <a:solidFill>
                          <a:schemeClr val="bg1"/>
                        </a:solidFill>
                        <a:effectLst/>
                        <a:latin typeface="+mn-lt"/>
                        <a:ea typeface="+mn-ea"/>
                        <a:cs typeface="+mn-cs"/>
                      </a:endParaRPr>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污水处理场</a:t>
                      </a:r>
                    </a:p>
                  </a:txBody>
                  <a:tcPr marL="9267" marR="9267" marT="0" marB="0" anchor="ct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处理规模</a:t>
                      </a:r>
                      <a:r>
                        <a:rPr lang="en-US" sz="1000" u="none" strike="noStrike" kern="1200" dirty="0">
                          <a:solidFill>
                            <a:schemeClr val="dk1"/>
                          </a:solidFill>
                          <a:effectLst/>
                          <a:latin typeface="+mn-lt"/>
                          <a:ea typeface="+mn-ea"/>
                          <a:cs typeface="+mn-cs"/>
                        </a:rPr>
                        <a:t>500t/h</a:t>
                      </a:r>
                      <a:r>
                        <a:rPr lang="zh-CN" altLang="en-US" sz="1000" u="none" strike="noStrike" kern="1200" dirty="0">
                          <a:solidFill>
                            <a:schemeClr val="dk1"/>
                          </a:solidFill>
                          <a:effectLst/>
                          <a:latin typeface="+mn-lt"/>
                          <a:ea typeface="+mn-ea"/>
                          <a:cs typeface="+mn-cs"/>
                        </a:rPr>
                        <a:t>，</a:t>
                      </a:r>
                      <a:r>
                        <a:rPr lang="zh-CN" sz="1000" u="none" strike="noStrike" kern="1200" dirty="0">
                          <a:solidFill>
                            <a:schemeClr val="dk1"/>
                          </a:solidFill>
                          <a:effectLst/>
                          <a:latin typeface="+mn-lt"/>
                          <a:ea typeface="+mn-ea"/>
                          <a:cs typeface="+mn-cs"/>
                        </a:rPr>
                        <a:t>采用一级高效溶气气浮</a:t>
                      </a:r>
                      <a:r>
                        <a:rPr lang="en-US" sz="1000" u="none" strike="noStrike" kern="1200" dirty="0">
                          <a:solidFill>
                            <a:schemeClr val="dk1"/>
                          </a:solidFill>
                          <a:effectLst/>
                          <a:latin typeface="+mn-lt"/>
                          <a:ea typeface="+mn-ea"/>
                          <a:cs typeface="+mn-cs"/>
                        </a:rPr>
                        <a:t>+</a:t>
                      </a:r>
                      <a:r>
                        <a:rPr lang="zh-CN" sz="1000" u="none" strike="noStrike" kern="1200" dirty="0">
                          <a:solidFill>
                            <a:schemeClr val="dk1"/>
                          </a:solidFill>
                          <a:effectLst/>
                          <a:latin typeface="+mn-lt"/>
                          <a:ea typeface="+mn-ea"/>
                          <a:cs typeface="+mn-cs"/>
                        </a:rPr>
                        <a:t>纯氧曝气</a:t>
                      </a:r>
                      <a:r>
                        <a:rPr lang="en-US" sz="1000" u="none" strike="noStrike" kern="1200" dirty="0">
                          <a:solidFill>
                            <a:schemeClr val="dk1"/>
                          </a:solidFill>
                          <a:effectLst/>
                          <a:latin typeface="+mn-lt"/>
                          <a:ea typeface="+mn-ea"/>
                          <a:cs typeface="+mn-cs"/>
                        </a:rPr>
                        <a:t>+MBR</a:t>
                      </a:r>
                      <a:r>
                        <a:rPr lang="zh-CN" sz="1000" u="none" strike="noStrike" kern="1200" dirty="0">
                          <a:solidFill>
                            <a:schemeClr val="dk1"/>
                          </a:solidFill>
                          <a:effectLst/>
                          <a:latin typeface="+mn-lt"/>
                          <a:ea typeface="+mn-ea"/>
                          <a:cs typeface="+mn-cs"/>
                        </a:rPr>
                        <a:t>技术</a:t>
                      </a:r>
                    </a:p>
                  </a:txBody>
                  <a:tcPr marL="9267" marR="9267" marT="0" marB="0" anchor="ctr"/>
                </a:tc>
              </a:tr>
              <a:tr h="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废碱液处理</a:t>
                      </a:r>
                    </a:p>
                  </a:txBody>
                  <a:tcPr marL="9267" marR="9267" marT="0" marB="0" anchor="ct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废碱液首先经除油、脱硫和中和预处理后，再与</a:t>
                      </a:r>
                      <a:r>
                        <a:rPr lang="en-US" sz="1000" u="none" strike="noStrike" kern="1200" dirty="0">
                          <a:solidFill>
                            <a:schemeClr val="dk1"/>
                          </a:solidFill>
                          <a:effectLst/>
                          <a:latin typeface="+mn-lt"/>
                          <a:ea typeface="+mn-ea"/>
                          <a:cs typeface="+mn-cs"/>
                        </a:rPr>
                        <a:t>EO∕EG</a:t>
                      </a:r>
                      <a:r>
                        <a:rPr lang="zh-CN" altLang="en-US" sz="1000" u="none" strike="noStrike" kern="1200" dirty="0">
                          <a:solidFill>
                            <a:schemeClr val="dk1"/>
                          </a:solidFill>
                          <a:effectLst/>
                          <a:latin typeface="+mn-lt"/>
                          <a:ea typeface="+mn-ea"/>
                          <a:cs typeface="+mn-cs"/>
                        </a:rPr>
                        <a:t>高含盐</a:t>
                      </a:r>
                      <a:r>
                        <a:rPr lang="zh-CN" sz="1000" u="none" strike="noStrike" kern="1200" dirty="0">
                          <a:solidFill>
                            <a:schemeClr val="dk1"/>
                          </a:solidFill>
                          <a:effectLst/>
                          <a:latin typeface="+mn-lt"/>
                          <a:ea typeface="+mn-ea"/>
                          <a:cs typeface="+mn-cs"/>
                        </a:rPr>
                        <a:t>废水、污泥处理上清液</a:t>
                      </a:r>
                      <a:r>
                        <a:rPr lang="zh-CN" sz="1000" u="none" strike="noStrike" kern="1200" dirty="0" smtClean="0">
                          <a:solidFill>
                            <a:schemeClr val="dk1"/>
                          </a:solidFill>
                          <a:effectLst/>
                          <a:latin typeface="+mn-lt"/>
                          <a:ea typeface="+mn-ea"/>
                          <a:cs typeface="+mn-cs"/>
                        </a:rPr>
                        <a:t>、</a:t>
                      </a:r>
                      <a:r>
                        <a:rPr lang="zh-CN" altLang="en-US" sz="1000" u="none" strike="noStrike" kern="1200" dirty="0" smtClean="0">
                          <a:solidFill>
                            <a:schemeClr val="dk1"/>
                          </a:solidFill>
                          <a:effectLst/>
                          <a:latin typeface="+mn-lt"/>
                          <a:ea typeface="+mn-ea"/>
                          <a:cs typeface="+mn-cs"/>
                        </a:rPr>
                        <a:t>低浓度污水单元</a:t>
                      </a:r>
                      <a:r>
                        <a:rPr lang="zh-CN" sz="1000" u="none" strike="noStrike" kern="1200" dirty="0" smtClean="0">
                          <a:solidFill>
                            <a:schemeClr val="dk1"/>
                          </a:solidFill>
                          <a:effectLst/>
                          <a:latin typeface="+mn-lt"/>
                          <a:ea typeface="+mn-ea"/>
                          <a:cs typeface="+mn-cs"/>
                        </a:rPr>
                        <a:t>部分</a:t>
                      </a:r>
                      <a:r>
                        <a:rPr lang="zh-CN" sz="1000" u="none" strike="noStrike" kern="1200" dirty="0">
                          <a:solidFill>
                            <a:schemeClr val="dk1"/>
                          </a:solidFill>
                          <a:effectLst/>
                          <a:latin typeface="+mn-lt"/>
                          <a:ea typeface="+mn-ea"/>
                          <a:cs typeface="+mn-cs"/>
                        </a:rPr>
                        <a:t>排水一并进入生化处理单元</a:t>
                      </a:r>
                      <a:r>
                        <a:rPr lang="en-US" sz="1000" u="none" strike="noStrike" kern="1200" dirty="0">
                          <a:solidFill>
                            <a:schemeClr val="dk1"/>
                          </a:solidFill>
                          <a:effectLst/>
                          <a:latin typeface="+mn-lt"/>
                          <a:ea typeface="+mn-ea"/>
                          <a:cs typeface="+mn-cs"/>
                        </a:rPr>
                        <a:t>(</a:t>
                      </a:r>
                      <a:r>
                        <a:rPr lang="zh-CN" sz="1000" u="none" strike="noStrike" kern="1200" dirty="0">
                          <a:solidFill>
                            <a:schemeClr val="dk1"/>
                          </a:solidFill>
                          <a:effectLst/>
                          <a:latin typeface="+mn-lt"/>
                          <a:ea typeface="+mn-ea"/>
                          <a:cs typeface="+mn-cs"/>
                        </a:rPr>
                        <a:t>处理能力为</a:t>
                      </a:r>
                      <a:r>
                        <a:rPr lang="en-US" sz="1000" u="none" strike="noStrike" kern="1200" dirty="0">
                          <a:solidFill>
                            <a:schemeClr val="dk1"/>
                          </a:solidFill>
                          <a:effectLst/>
                          <a:latin typeface="+mn-lt"/>
                          <a:ea typeface="+mn-ea"/>
                          <a:cs typeface="+mn-cs"/>
                        </a:rPr>
                        <a:t>260t/h)</a:t>
                      </a:r>
                      <a:r>
                        <a:rPr lang="zh-CN" sz="1000" u="none" strike="noStrike" kern="1200" dirty="0">
                          <a:solidFill>
                            <a:schemeClr val="dk1"/>
                          </a:solidFill>
                          <a:effectLst/>
                          <a:latin typeface="+mn-lt"/>
                          <a:ea typeface="+mn-ea"/>
                          <a:cs typeface="+mn-cs"/>
                        </a:rPr>
                        <a:t>，</a:t>
                      </a:r>
                      <a:r>
                        <a:rPr lang="zh-CN" altLang="en-US" sz="1000" u="none" strike="noStrike" kern="1200" dirty="0">
                          <a:solidFill>
                            <a:schemeClr val="dk1"/>
                          </a:solidFill>
                          <a:effectLst/>
                          <a:latin typeface="+mn-lt"/>
                          <a:ea typeface="+mn-ea"/>
                          <a:cs typeface="+mn-cs"/>
                        </a:rPr>
                        <a:t>达标</a:t>
                      </a:r>
                      <a:r>
                        <a:rPr lang="zh-CN" sz="1000" u="none" strike="noStrike" kern="1200" dirty="0">
                          <a:solidFill>
                            <a:schemeClr val="dk1"/>
                          </a:solidFill>
                          <a:effectLst/>
                          <a:latin typeface="+mn-lt"/>
                          <a:ea typeface="+mn-ea"/>
                          <a:cs typeface="+mn-cs"/>
                        </a:rPr>
                        <a:t>后</a:t>
                      </a:r>
                      <a:r>
                        <a:rPr lang="zh-CN" sz="1000" u="none" strike="noStrike" kern="1200" dirty="0" smtClean="0">
                          <a:solidFill>
                            <a:schemeClr val="dk1"/>
                          </a:solidFill>
                          <a:effectLst/>
                          <a:latin typeface="+mn-lt"/>
                          <a:ea typeface="+mn-ea"/>
                          <a:cs typeface="+mn-cs"/>
                        </a:rPr>
                        <a:t>和</a:t>
                      </a:r>
                      <a:r>
                        <a:rPr lang="zh-CN" altLang="en-US" sz="1000" u="none" strike="noStrike" kern="1200" dirty="0" smtClean="0">
                          <a:solidFill>
                            <a:schemeClr val="dk1"/>
                          </a:solidFill>
                          <a:effectLst/>
                          <a:latin typeface="+mn-lt"/>
                          <a:ea typeface="+mn-ea"/>
                          <a:cs typeface="+mn-cs"/>
                        </a:rPr>
                        <a:t>低浓度污水单元</a:t>
                      </a:r>
                      <a:r>
                        <a:rPr lang="zh-CN" sz="1000" u="none" strike="noStrike" kern="1200" dirty="0" smtClean="0">
                          <a:solidFill>
                            <a:schemeClr val="dk1"/>
                          </a:solidFill>
                          <a:effectLst/>
                          <a:latin typeface="+mn-lt"/>
                          <a:ea typeface="+mn-ea"/>
                          <a:cs typeface="+mn-cs"/>
                        </a:rPr>
                        <a:t>排水</a:t>
                      </a:r>
                      <a:r>
                        <a:rPr lang="zh-CN" sz="1000" u="none" strike="noStrike" kern="1200" dirty="0">
                          <a:solidFill>
                            <a:schemeClr val="dk1"/>
                          </a:solidFill>
                          <a:effectLst/>
                          <a:latin typeface="+mn-lt"/>
                          <a:ea typeface="+mn-ea"/>
                          <a:cs typeface="+mn-cs"/>
                        </a:rPr>
                        <a:t>一并排入长江</a:t>
                      </a:r>
                    </a:p>
                  </a:txBody>
                  <a:tcPr marL="9267" marR="9267" marT="0" marB="0" anchor="ctr"/>
                </a:tc>
              </a:tr>
              <a:tr h="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en-US" sz="1000" u="none" strike="noStrike" kern="1200" dirty="0">
                          <a:solidFill>
                            <a:schemeClr val="dk1"/>
                          </a:solidFill>
                          <a:effectLst/>
                          <a:latin typeface="+mn-lt"/>
                          <a:ea typeface="+mn-ea"/>
                          <a:cs typeface="+mn-cs"/>
                        </a:rPr>
                        <a:t>CFB</a:t>
                      </a:r>
                      <a:r>
                        <a:rPr lang="zh-CN" sz="1000" u="none" strike="noStrike" kern="1200" dirty="0">
                          <a:solidFill>
                            <a:schemeClr val="dk1"/>
                          </a:solidFill>
                          <a:effectLst/>
                          <a:latin typeface="+mn-lt"/>
                          <a:ea typeface="+mn-ea"/>
                          <a:cs typeface="+mn-cs"/>
                        </a:rPr>
                        <a:t>锅炉脱硫</a:t>
                      </a:r>
                      <a:r>
                        <a:rPr lang="zh-CN" altLang="en-US" sz="1000" u="none" strike="noStrike" kern="1200" dirty="0">
                          <a:solidFill>
                            <a:schemeClr val="dk1"/>
                          </a:solidFill>
                          <a:effectLst/>
                          <a:latin typeface="+mn-lt"/>
                          <a:ea typeface="+mn-ea"/>
                          <a:cs typeface="+mn-cs"/>
                        </a:rPr>
                        <a:t>脱硝、除尘</a:t>
                      </a:r>
                      <a:endParaRPr lang="zh-CN" sz="1000" u="none" strike="noStrike" kern="1200" dirty="0">
                        <a:solidFill>
                          <a:schemeClr val="dk1"/>
                        </a:solidFill>
                        <a:effectLst/>
                        <a:latin typeface="+mn-lt"/>
                        <a:ea typeface="+mn-ea"/>
                        <a:cs typeface="+mn-cs"/>
                      </a:endParaRPr>
                    </a:p>
                  </a:txBody>
                  <a:tcPr marL="9267" marR="9267" marT="0" marB="0" anchor="ctr"/>
                </a:tc>
                <a:tc>
                  <a:txBody>
                    <a:bodyPr/>
                    <a:lstStyle/>
                    <a:p>
                      <a:pPr marL="0" indent="0" algn="l" defTabSz="914400" rtl="0" eaLnBrk="1" fontAlgn="ctr" latinLnBrk="0" hangingPunct="1">
                        <a:spcAft>
                          <a:spcPts val="0"/>
                        </a:spcAft>
                      </a:pPr>
                      <a:r>
                        <a:rPr lang="en-US" altLang="zh-CN" sz="1000" u="none" strike="noStrike" kern="1200" dirty="0">
                          <a:solidFill>
                            <a:schemeClr val="dk1"/>
                          </a:solidFill>
                          <a:effectLst/>
                          <a:latin typeface="+mn-lt"/>
                          <a:ea typeface="+mn-ea"/>
                          <a:cs typeface="+mn-cs"/>
                        </a:rPr>
                        <a:t>2019</a:t>
                      </a:r>
                      <a:r>
                        <a:rPr lang="zh-CN" altLang="en-US" sz="1000" u="none" strike="noStrike" kern="1200" dirty="0">
                          <a:solidFill>
                            <a:schemeClr val="dk1"/>
                          </a:solidFill>
                          <a:effectLst/>
                          <a:latin typeface="+mn-lt"/>
                          <a:ea typeface="+mn-ea"/>
                          <a:cs typeface="+mn-cs"/>
                        </a:rPr>
                        <a:t>年</a:t>
                      </a:r>
                      <a:r>
                        <a:rPr lang="en-US" altLang="zh-CN" sz="1000" u="none" strike="noStrike" kern="1200" dirty="0">
                          <a:solidFill>
                            <a:schemeClr val="dk1"/>
                          </a:solidFill>
                          <a:effectLst/>
                          <a:latin typeface="+mn-lt"/>
                          <a:ea typeface="+mn-ea"/>
                          <a:cs typeface="+mn-cs"/>
                        </a:rPr>
                        <a:t>3</a:t>
                      </a:r>
                      <a:r>
                        <a:rPr lang="zh-CN" altLang="en-US" sz="1000" u="none" strike="noStrike" kern="1200" dirty="0">
                          <a:solidFill>
                            <a:schemeClr val="dk1"/>
                          </a:solidFill>
                          <a:effectLst/>
                          <a:latin typeface="+mn-lt"/>
                          <a:ea typeface="+mn-ea"/>
                          <a:cs typeface="+mn-cs"/>
                        </a:rPr>
                        <a:t>台</a:t>
                      </a:r>
                      <a:r>
                        <a:rPr lang="en-US" altLang="zh-CN" sz="1000" u="none" strike="noStrike" kern="1200" dirty="0">
                          <a:solidFill>
                            <a:schemeClr val="dk1"/>
                          </a:solidFill>
                          <a:effectLst/>
                          <a:latin typeface="+mn-lt"/>
                          <a:ea typeface="+mn-ea"/>
                          <a:cs typeface="+mn-cs"/>
                        </a:rPr>
                        <a:t>CFB</a:t>
                      </a:r>
                      <a:r>
                        <a:rPr lang="zh-CN" altLang="en-US" sz="1000" u="none" strike="noStrike" kern="1200" dirty="0">
                          <a:solidFill>
                            <a:schemeClr val="dk1"/>
                          </a:solidFill>
                          <a:effectLst/>
                          <a:latin typeface="+mn-lt"/>
                          <a:ea typeface="+mn-ea"/>
                          <a:cs typeface="+mn-cs"/>
                        </a:rPr>
                        <a:t>锅炉超低排放改造，达到超低排放要求</a:t>
                      </a:r>
                      <a:r>
                        <a:rPr lang="zh-CN" altLang="en-US" sz="1000" u="none" strike="noStrike" kern="1200" dirty="0" smtClean="0">
                          <a:solidFill>
                            <a:schemeClr val="dk1"/>
                          </a:solidFill>
                          <a:effectLst/>
                          <a:latin typeface="+mn-lt"/>
                          <a:ea typeface="+mn-ea"/>
                          <a:cs typeface="+mn-cs"/>
                        </a:rPr>
                        <a:t>。脱</a:t>
                      </a:r>
                      <a:r>
                        <a:rPr lang="zh-CN" altLang="en-US" sz="1000" u="none" strike="noStrike" kern="1200" dirty="0">
                          <a:solidFill>
                            <a:schemeClr val="dk1"/>
                          </a:solidFill>
                          <a:effectLst/>
                          <a:latin typeface="+mn-lt"/>
                          <a:ea typeface="+mn-ea"/>
                          <a:cs typeface="+mn-cs"/>
                        </a:rPr>
                        <a:t>硝工艺为：</a:t>
                      </a:r>
                      <a:r>
                        <a:rPr lang="en-US" altLang="zh-CN" sz="1000" u="none" strike="noStrike" kern="1200" dirty="0">
                          <a:solidFill>
                            <a:schemeClr val="dk1"/>
                          </a:solidFill>
                          <a:effectLst/>
                          <a:latin typeface="+mn-lt"/>
                          <a:ea typeface="+mn-ea"/>
                          <a:cs typeface="+mn-cs"/>
                        </a:rPr>
                        <a:t>SNCR+SCR+</a:t>
                      </a:r>
                      <a:r>
                        <a:rPr lang="zh-CN" altLang="en-US" sz="1000" u="none" strike="noStrike" kern="1200" dirty="0">
                          <a:solidFill>
                            <a:schemeClr val="dk1"/>
                          </a:solidFill>
                          <a:effectLst/>
                          <a:latin typeface="+mn-lt"/>
                          <a:ea typeface="+mn-ea"/>
                          <a:cs typeface="+mn-cs"/>
                        </a:rPr>
                        <a:t>臭氧氧化；脱硫工艺为：</a:t>
                      </a:r>
                      <a:r>
                        <a:rPr lang="zh-CN" altLang="zh-CN" sz="1000" u="none" strike="noStrike" kern="1200" dirty="0">
                          <a:solidFill>
                            <a:schemeClr val="dk1"/>
                          </a:solidFill>
                          <a:effectLst/>
                          <a:latin typeface="+mn-lt"/>
                          <a:ea typeface="+mn-ea"/>
                          <a:cs typeface="+mn-cs"/>
                        </a:rPr>
                        <a:t>石灰石</a:t>
                      </a:r>
                      <a:r>
                        <a:rPr lang="en-US" altLang="zh-CN" sz="1000" u="none" strike="noStrike" kern="1200" dirty="0">
                          <a:solidFill>
                            <a:schemeClr val="dk1"/>
                          </a:solidFill>
                          <a:effectLst/>
                          <a:latin typeface="+mn-lt"/>
                          <a:ea typeface="+mn-ea"/>
                          <a:cs typeface="+mn-cs"/>
                        </a:rPr>
                        <a:t>—</a:t>
                      </a:r>
                      <a:r>
                        <a:rPr lang="zh-CN" altLang="zh-CN" sz="1000" u="none" strike="noStrike" kern="1200" dirty="0">
                          <a:solidFill>
                            <a:schemeClr val="dk1"/>
                          </a:solidFill>
                          <a:effectLst/>
                          <a:latin typeface="+mn-lt"/>
                          <a:ea typeface="+mn-ea"/>
                          <a:cs typeface="+mn-cs"/>
                        </a:rPr>
                        <a:t>石膏湿法脱硫</a:t>
                      </a:r>
                      <a:r>
                        <a:rPr lang="zh-CN" altLang="en-US" sz="1000" u="none" strike="noStrike" kern="1200" dirty="0">
                          <a:solidFill>
                            <a:schemeClr val="dk1"/>
                          </a:solidFill>
                          <a:effectLst/>
                          <a:latin typeface="+mn-lt"/>
                          <a:ea typeface="+mn-ea"/>
                          <a:cs typeface="+mn-cs"/>
                        </a:rPr>
                        <a:t>；除尘工艺为：</a:t>
                      </a:r>
                      <a:r>
                        <a:rPr lang="zh-CN" altLang="zh-CN" sz="1000" u="none" strike="noStrike" kern="1200" dirty="0">
                          <a:solidFill>
                            <a:schemeClr val="dk1"/>
                          </a:solidFill>
                          <a:effectLst/>
                          <a:latin typeface="+mn-lt"/>
                          <a:ea typeface="+mn-ea"/>
                          <a:cs typeface="+mn-cs"/>
                        </a:rPr>
                        <a:t>静电布袋除尘器（电袋一体除尘装置</a:t>
                      </a:r>
                      <a:r>
                        <a:rPr lang="zh-CN" altLang="zh-CN" sz="1000" u="none" strike="noStrike" kern="1200" dirty="0" smtClean="0">
                          <a:solidFill>
                            <a:schemeClr val="dk1"/>
                          </a:solidFill>
                          <a:effectLst/>
                          <a:latin typeface="+mn-lt"/>
                          <a:ea typeface="+mn-ea"/>
                          <a:cs typeface="+mn-cs"/>
                        </a:rPr>
                        <a:t>）</a:t>
                      </a:r>
                      <a:endParaRPr lang="en-US" altLang="zh-CN" sz="1000" u="none" strike="noStrike" kern="1200" dirty="0">
                        <a:solidFill>
                          <a:schemeClr val="dk1"/>
                        </a:solidFill>
                        <a:effectLst/>
                        <a:latin typeface="+mn-lt"/>
                        <a:ea typeface="+mn-ea"/>
                        <a:cs typeface="+mn-cs"/>
                      </a:endParaRPr>
                    </a:p>
                  </a:txBody>
                  <a:tcPr marL="9267" marR="9267" marT="0" marB="0" anchor="ctr"/>
                </a:tc>
              </a:tr>
              <a:tr h="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火炬及火炬气回收设施</a:t>
                      </a:r>
                    </a:p>
                  </a:txBody>
                  <a:tcPr marL="9267" marR="9267" marT="0" marB="0" anchor="ctr"/>
                </a:tc>
                <a:tc>
                  <a:txBody>
                    <a:bodyPr/>
                    <a:lstStyle/>
                    <a:p>
                      <a:pPr marL="0" indent="0" algn="l" defTabSz="914400" rtl="0" eaLnBrk="1" fontAlgn="ctr" latinLnBrk="0" hangingPunct="1">
                        <a:spcAft>
                          <a:spcPts val="0"/>
                        </a:spcAft>
                      </a:pPr>
                      <a:r>
                        <a:rPr lang="en-US" sz="1000" u="none" strike="noStrike" kern="1200" dirty="0">
                          <a:solidFill>
                            <a:schemeClr val="dk1"/>
                          </a:solidFill>
                          <a:effectLst/>
                          <a:latin typeface="+mn-lt"/>
                          <a:ea typeface="+mn-ea"/>
                          <a:cs typeface="+mn-cs"/>
                        </a:rPr>
                        <a:t>2</a:t>
                      </a:r>
                      <a:r>
                        <a:rPr lang="zh-CN" sz="1000" u="none" strike="noStrike" kern="1200" dirty="0">
                          <a:solidFill>
                            <a:schemeClr val="dk1"/>
                          </a:solidFill>
                          <a:effectLst/>
                          <a:latin typeface="+mn-lt"/>
                          <a:ea typeface="+mn-ea"/>
                          <a:cs typeface="+mn-cs"/>
                        </a:rPr>
                        <a:t>座高压：烯烃火炬</a:t>
                      </a:r>
                      <a:r>
                        <a:rPr lang="en-US" sz="1000" u="none" strike="noStrike" kern="1200" dirty="0">
                          <a:solidFill>
                            <a:schemeClr val="dk1"/>
                          </a:solidFill>
                          <a:effectLst/>
                          <a:latin typeface="+mn-lt"/>
                          <a:ea typeface="+mn-ea"/>
                          <a:cs typeface="+mn-cs"/>
                        </a:rPr>
                        <a:t>1620t/h</a:t>
                      </a:r>
                      <a:r>
                        <a:rPr lang="zh-CN" sz="1000" u="none" strike="noStrike" kern="1200" dirty="0">
                          <a:solidFill>
                            <a:schemeClr val="dk1"/>
                          </a:solidFill>
                          <a:effectLst/>
                          <a:latin typeface="+mn-lt"/>
                          <a:ea typeface="+mn-ea"/>
                          <a:cs typeface="+mn-cs"/>
                        </a:rPr>
                        <a:t>，聚烯烃火炬</a:t>
                      </a:r>
                      <a:r>
                        <a:rPr lang="en-US" sz="1000" u="none" strike="noStrike" kern="1200" dirty="0">
                          <a:solidFill>
                            <a:schemeClr val="dk1"/>
                          </a:solidFill>
                          <a:effectLst/>
                          <a:latin typeface="+mn-lt"/>
                          <a:ea typeface="+mn-ea"/>
                          <a:cs typeface="+mn-cs"/>
                        </a:rPr>
                        <a:t>670t/h</a:t>
                      </a:r>
                      <a:r>
                        <a:rPr lang="zh-CN" sz="1000" u="none" strike="noStrike" kern="1200" dirty="0">
                          <a:solidFill>
                            <a:schemeClr val="dk1"/>
                          </a:solidFill>
                          <a:effectLst/>
                          <a:latin typeface="+mn-lt"/>
                          <a:ea typeface="+mn-ea"/>
                          <a:cs typeface="+mn-cs"/>
                        </a:rPr>
                        <a:t>；</a:t>
                      </a:r>
                      <a:r>
                        <a:rPr lang="en-US" sz="1000" u="none" strike="noStrike" kern="1200" dirty="0">
                          <a:solidFill>
                            <a:schemeClr val="dk1"/>
                          </a:solidFill>
                          <a:effectLst/>
                          <a:latin typeface="+mn-lt"/>
                          <a:ea typeface="+mn-ea"/>
                          <a:cs typeface="+mn-cs"/>
                        </a:rPr>
                        <a:t>1</a:t>
                      </a:r>
                      <a:r>
                        <a:rPr lang="zh-CN" sz="1000" u="none" strike="noStrike" kern="1200" dirty="0">
                          <a:solidFill>
                            <a:schemeClr val="dk1"/>
                          </a:solidFill>
                          <a:effectLst/>
                          <a:latin typeface="+mn-lt"/>
                          <a:ea typeface="+mn-ea"/>
                          <a:cs typeface="+mn-cs"/>
                        </a:rPr>
                        <a:t>座低压：</a:t>
                      </a:r>
                      <a:r>
                        <a:rPr lang="en-US" sz="1000" u="none" strike="noStrike" kern="1200" dirty="0">
                          <a:solidFill>
                            <a:schemeClr val="dk1"/>
                          </a:solidFill>
                          <a:effectLst/>
                          <a:latin typeface="+mn-lt"/>
                          <a:ea typeface="+mn-ea"/>
                          <a:cs typeface="+mn-cs"/>
                        </a:rPr>
                        <a:t>58t/h</a:t>
                      </a:r>
                      <a:r>
                        <a:rPr lang="zh-CN" sz="1000" u="none" strike="noStrike" kern="1200" dirty="0">
                          <a:solidFill>
                            <a:schemeClr val="dk1"/>
                          </a:solidFill>
                          <a:effectLst/>
                          <a:latin typeface="+mn-lt"/>
                          <a:ea typeface="+mn-ea"/>
                          <a:cs typeface="+mn-cs"/>
                        </a:rPr>
                        <a:t>；回收能力</a:t>
                      </a:r>
                      <a:r>
                        <a:rPr lang="en-US" sz="1000" u="none" strike="noStrike" kern="1200" dirty="0">
                          <a:solidFill>
                            <a:schemeClr val="dk1"/>
                          </a:solidFill>
                          <a:effectLst/>
                          <a:latin typeface="+mn-lt"/>
                          <a:ea typeface="+mn-ea"/>
                          <a:cs typeface="+mn-cs"/>
                        </a:rPr>
                        <a:t>3×900Nm</a:t>
                      </a:r>
                      <a:r>
                        <a:rPr lang="en-US" sz="1000" u="none" strike="noStrike" kern="1200" baseline="30000" dirty="0">
                          <a:solidFill>
                            <a:schemeClr val="dk1"/>
                          </a:solidFill>
                          <a:effectLst/>
                          <a:latin typeface="+mn-lt"/>
                          <a:ea typeface="+mn-ea"/>
                          <a:cs typeface="+mn-cs"/>
                        </a:rPr>
                        <a:t>3</a:t>
                      </a:r>
                      <a:r>
                        <a:rPr lang="en-US" sz="1000" u="none" strike="noStrike" kern="1200" dirty="0">
                          <a:solidFill>
                            <a:schemeClr val="dk1"/>
                          </a:solidFill>
                          <a:effectLst/>
                          <a:latin typeface="+mn-lt"/>
                          <a:ea typeface="+mn-ea"/>
                          <a:cs typeface="+mn-cs"/>
                        </a:rPr>
                        <a:t>/h</a:t>
                      </a:r>
                      <a:r>
                        <a:rPr lang="zh-CN" sz="1000" u="none" strike="noStrike" kern="1200" dirty="0">
                          <a:solidFill>
                            <a:schemeClr val="dk1"/>
                          </a:solidFill>
                          <a:effectLst/>
                          <a:latin typeface="+mn-lt"/>
                          <a:ea typeface="+mn-ea"/>
                          <a:cs typeface="+mn-cs"/>
                        </a:rPr>
                        <a:t>。</a:t>
                      </a:r>
                    </a:p>
                  </a:txBody>
                  <a:tcPr marL="9267" marR="9267" marT="0" marB="0" anchor="ctr"/>
                </a:tc>
              </a:tr>
              <a:tr h="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tx1"/>
                          </a:solidFill>
                          <a:effectLst/>
                          <a:latin typeface="+mn-lt"/>
                          <a:ea typeface="+mn-ea"/>
                          <a:cs typeface="+mn-cs"/>
                        </a:rPr>
                        <a:t>油气回收</a:t>
                      </a:r>
                      <a:r>
                        <a:rPr lang="en-US" altLang="zh-CN" sz="1000" u="none" strike="noStrike" kern="1200" dirty="0">
                          <a:solidFill>
                            <a:schemeClr val="tx1"/>
                          </a:solidFill>
                          <a:effectLst/>
                          <a:latin typeface="+mn-lt"/>
                          <a:ea typeface="+mn-ea"/>
                          <a:cs typeface="+mn-cs"/>
                        </a:rPr>
                        <a:t>/VOC</a:t>
                      </a:r>
                      <a:r>
                        <a:rPr lang="zh-CN" altLang="en-US" sz="1000" u="none" strike="noStrike" kern="1200" dirty="0">
                          <a:solidFill>
                            <a:schemeClr val="tx1"/>
                          </a:solidFill>
                          <a:effectLst/>
                          <a:latin typeface="+mn-lt"/>
                          <a:ea typeface="+mn-ea"/>
                          <a:cs typeface="+mn-cs"/>
                        </a:rPr>
                        <a:t>治理</a:t>
                      </a:r>
                      <a:r>
                        <a:rPr lang="zh-CN" sz="1000" u="none" strike="noStrike" kern="1200" dirty="0">
                          <a:solidFill>
                            <a:schemeClr val="tx1"/>
                          </a:solidFill>
                          <a:effectLst/>
                          <a:latin typeface="+mn-lt"/>
                          <a:ea typeface="+mn-ea"/>
                          <a:cs typeface="+mn-cs"/>
                        </a:rPr>
                        <a:t>设施</a:t>
                      </a:r>
                    </a:p>
                  </a:txBody>
                  <a:tcPr marL="9267" marR="9267" marT="0" marB="0" anchor="ctr"/>
                </a:tc>
                <a:tc>
                  <a:txBody>
                    <a:bodyPr/>
                    <a:lstStyle/>
                    <a:p>
                      <a:pPr marL="0" indent="0" algn="l" defTabSz="914400" rtl="0" eaLnBrk="1" fontAlgn="ctr" latinLnBrk="0" hangingPunct="1">
                        <a:spcAft>
                          <a:spcPts val="0"/>
                        </a:spcAft>
                      </a:pPr>
                      <a:r>
                        <a:rPr lang="zh-CN" sz="1000" u="none" strike="noStrike" kern="1200" dirty="0">
                          <a:solidFill>
                            <a:schemeClr val="tx1"/>
                          </a:solidFill>
                          <a:effectLst/>
                          <a:latin typeface="+mn-lt"/>
                          <a:ea typeface="+mn-ea"/>
                          <a:cs typeface="+mn-cs"/>
                        </a:rPr>
                        <a:t>在铁路装卸</a:t>
                      </a:r>
                      <a:r>
                        <a:rPr lang="zh-CN" altLang="en-US" sz="1000" u="none" strike="noStrike" kern="1200" dirty="0" smtClean="0">
                          <a:solidFill>
                            <a:schemeClr val="tx1"/>
                          </a:solidFill>
                          <a:effectLst/>
                          <a:latin typeface="+mn-lt"/>
                          <a:ea typeface="+mn-ea"/>
                          <a:cs typeface="+mn-cs"/>
                        </a:rPr>
                        <a:t>站</a:t>
                      </a:r>
                      <a:r>
                        <a:rPr lang="zh-CN" sz="1000" u="none" strike="noStrike" kern="1200" dirty="0" smtClean="0">
                          <a:solidFill>
                            <a:schemeClr val="tx1"/>
                          </a:solidFill>
                          <a:effectLst/>
                          <a:latin typeface="+mn-lt"/>
                          <a:ea typeface="+mn-ea"/>
                          <a:cs typeface="+mn-cs"/>
                        </a:rPr>
                        <a:t>设置</a:t>
                      </a:r>
                      <a:r>
                        <a:rPr lang="zh-CN" sz="1000" u="none" strike="noStrike" kern="1200" dirty="0">
                          <a:solidFill>
                            <a:schemeClr val="tx1"/>
                          </a:solidFill>
                          <a:effectLst/>
                          <a:latin typeface="+mn-lt"/>
                          <a:ea typeface="+mn-ea"/>
                          <a:cs typeface="+mn-cs"/>
                        </a:rPr>
                        <a:t>一套</a:t>
                      </a:r>
                      <a:r>
                        <a:rPr lang="zh-CN" altLang="en-US" sz="1000" u="none" strike="noStrike" kern="1200" dirty="0">
                          <a:solidFill>
                            <a:schemeClr val="tx1"/>
                          </a:solidFill>
                          <a:effectLst/>
                          <a:latin typeface="+mn-lt"/>
                          <a:ea typeface="+mn-ea"/>
                          <a:cs typeface="+mn-cs"/>
                        </a:rPr>
                        <a:t>三级冷凝</a:t>
                      </a:r>
                      <a:r>
                        <a:rPr lang="en-US" altLang="zh-CN" sz="1000" u="none" strike="noStrike" kern="1200" dirty="0">
                          <a:solidFill>
                            <a:schemeClr val="tx1"/>
                          </a:solidFill>
                          <a:effectLst/>
                          <a:latin typeface="+mn-lt"/>
                          <a:ea typeface="+mn-ea"/>
                          <a:cs typeface="+mn-cs"/>
                        </a:rPr>
                        <a:t>+</a:t>
                      </a:r>
                      <a:r>
                        <a:rPr lang="zh-CN" altLang="zh-CN" sz="1000" u="none" strike="noStrike" kern="1200" dirty="0">
                          <a:solidFill>
                            <a:schemeClr val="tx1"/>
                          </a:solidFill>
                          <a:effectLst/>
                          <a:latin typeface="+mn-lt"/>
                          <a:ea typeface="+mn-ea"/>
                          <a:cs typeface="+mn-cs"/>
                        </a:rPr>
                        <a:t>活性炭吸附</a:t>
                      </a:r>
                      <a:r>
                        <a:rPr lang="zh-CN" altLang="en-US" sz="1000" u="none" strike="noStrike" kern="1200" dirty="0">
                          <a:solidFill>
                            <a:schemeClr val="tx1"/>
                          </a:solidFill>
                          <a:effectLst/>
                          <a:latin typeface="+mn-lt"/>
                          <a:ea typeface="+mn-ea"/>
                          <a:cs typeface="+mn-cs"/>
                        </a:rPr>
                        <a:t>组合工艺设施</a:t>
                      </a:r>
                      <a:r>
                        <a:rPr lang="zh-CN" sz="1000" u="none" strike="noStrike" kern="1200" dirty="0">
                          <a:solidFill>
                            <a:schemeClr val="tx1"/>
                          </a:solidFill>
                          <a:effectLst/>
                          <a:latin typeface="+mn-lt"/>
                          <a:ea typeface="+mn-ea"/>
                          <a:cs typeface="+mn-cs"/>
                        </a:rPr>
                        <a:t>，设计</a:t>
                      </a:r>
                      <a:r>
                        <a:rPr lang="zh-CN" sz="1000" u="none" strike="noStrike" kern="1200" dirty="0" smtClean="0">
                          <a:solidFill>
                            <a:schemeClr val="tx1"/>
                          </a:solidFill>
                          <a:effectLst/>
                          <a:latin typeface="+mn-lt"/>
                          <a:ea typeface="+mn-ea"/>
                          <a:cs typeface="+mn-cs"/>
                        </a:rPr>
                        <a:t>规模为</a:t>
                      </a:r>
                      <a:r>
                        <a:rPr lang="en-US" sz="1000" u="none" strike="noStrike" kern="1200" dirty="0" smtClean="0">
                          <a:solidFill>
                            <a:schemeClr val="tx1"/>
                          </a:solidFill>
                          <a:effectLst/>
                          <a:latin typeface="+mn-lt"/>
                          <a:ea typeface="+mn-ea"/>
                          <a:cs typeface="+mn-cs"/>
                        </a:rPr>
                        <a:t>800Nm</a:t>
                      </a:r>
                      <a:r>
                        <a:rPr lang="en-US" sz="1000" u="none" strike="noStrike" kern="1200" baseline="30000" dirty="0" smtClean="0">
                          <a:solidFill>
                            <a:schemeClr val="tx1"/>
                          </a:solidFill>
                          <a:effectLst/>
                          <a:latin typeface="+mn-lt"/>
                          <a:ea typeface="+mn-ea"/>
                          <a:cs typeface="+mn-cs"/>
                        </a:rPr>
                        <a:t>3</a:t>
                      </a:r>
                      <a:r>
                        <a:rPr lang="en-US" sz="1000" u="none" strike="noStrike" kern="1200" dirty="0" smtClean="0">
                          <a:solidFill>
                            <a:schemeClr val="tx1"/>
                          </a:solidFill>
                          <a:effectLst/>
                          <a:latin typeface="+mn-lt"/>
                          <a:ea typeface="+mn-ea"/>
                          <a:cs typeface="+mn-cs"/>
                        </a:rPr>
                        <a:t>/h</a:t>
                      </a:r>
                      <a:r>
                        <a:rPr lang="zh-CN" altLang="en-US" sz="1000" u="none" strike="noStrike" kern="1200" dirty="0" smtClean="0">
                          <a:solidFill>
                            <a:schemeClr val="tx1"/>
                          </a:solidFill>
                          <a:effectLst/>
                          <a:latin typeface="+mn-lt"/>
                          <a:ea typeface="+mn-ea"/>
                          <a:cs typeface="+mn-cs"/>
                        </a:rPr>
                        <a:t>；公路装卸站及产品罐区</a:t>
                      </a:r>
                      <a:r>
                        <a:rPr lang="en-US" altLang="zh-CN" sz="1000" u="none" strike="noStrike" kern="1200" dirty="0" smtClean="0">
                          <a:solidFill>
                            <a:schemeClr val="tx1"/>
                          </a:solidFill>
                          <a:effectLst/>
                          <a:latin typeface="+mn-lt"/>
                          <a:ea typeface="+mn-ea"/>
                          <a:cs typeface="+mn-cs"/>
                        </a:rPr>
                        <a:t>VOCs</a:t>
                      </a:r>
                      <a:r>
                        <a:rPr lang="zh-CN" altLang="en-US" sz="1000" u="none" strike="noStrike" kern="1200" dirty="0" smtClean="0">
                          <a:solidFill>
                            <a:schemeClr val="tx1"/>
                          </a:solidFill>
                          <a:effectLst/>
                          <a:latin typeface="+mn-lt"/>
                          <a:ea typeface="+mn-ea"/>
                          <a:cs typeface="+mn-cs"/>
                        </a:rPr>
                        <a:t>综合治理设施，处理工艺为：</a:t>
                      </a:r>
                      <a:r>
                        <a:rPr lang="en-US" altLang="zh-CN" sz="1000" u="none" strike="noStrike" kern="1200" dirty="0" smtClean="0">
                          <a:solidFill>
                            <a:schemeClr val="tx1"/>
                          </a:solidFill>
                          <a:effectLst/>
                          <a:latin typeface="+mn-lt"/>
                          <a:ea typeface="+mn-ea"/>
                          <a:cs typeface="+mn-cs"/>
                        </a:rPr>
                        <a:t>C9</a:t>
                      </a:r>
                      <a:r>
                        <a:rPr lang="zh-CN" altLang="en-US" sz="1000" u="none" strike="noStrike" kern="1200" dirty="0">
                          <a:solidFill>
                            <a:schemeClr val="tx1"/>
                          </a:solidFill>
                          <a:effectLst/>
                          <a:latin typeface="+mn-lt"/>
                          <a:ea typeface="+mn-ea"/>
                          <a:cs typeface="+mn-cs"/>
                        </a:rPr>
                        <a:t>吸收</a:t>
                      </a:r>
                      <a:r>
                        <a:rPr lang="en-US" altLang="zh-CN" sz="1000" u="none" strike="noStrike" kern="1200" dirty="0">
                          <a:solidFill>
                            <a:schemeClr val="tx1"/>
                          </a:solidFill>
                          <a:effectLst/>
                          <a:latin typeface="+mn-lt"/>
                          <a:ea typeface="+mn-ea"/>
                          <a:cs typeface="+mn-cs"/>
                        </a:rPr>
                        <a:t>+</a:t>
                      </a:r>
                      <a:r>
                        <a:rPr lang="zh-CN" altLang="en-US" sz="1000" u="none" strike="noStrike" kern="1200" dirty="0">
                          <a:solidFill>
                            <a:schemeClr val="tx1"/>
                          </a:solidFill>
                          <a:effectLst/>
                          <a:latin typeface="+mn-lt"/>
                          <a:ea typeface="+mn-ea"/>
                          <a:cs typeface="+mn-cs"/>
                        </a:rPr>
                        <a:t>总烃浓度均化</a:t>
                      </a:r>
                      <a:r>
                        <a:rPr lang="en-US" altLang="zh-CN" sz="1000" u="none" strike="noStrike" kern="1200" dirty="0">
                          <a:solidFill>
                            <a:schemeClr val="tx1"/>
                          </a:solidFill>
                          <a:effectLst/>
                          <a:latin typeface="+mn-lt"/>
                          <a:ea typeface="+mn-ea"/>
                          <a:cs typeface="+mn-cs"/>
                        </a:rPr>
                        <a:t>+</a:t>
                      </a:r>
                      <a:r>
                        <a:rPr lang="zh-CN" altLang="en-US" sz="1000" u="none" strike="noStrike" kern="1200" dirty="0">
                          <a:solidFill>
                            <a:schemeClr val="tx1"/>
                          </a:solidFill>
                          <a:effectLst/>
                          <a:latin typeface="+mn-lt"/>
                          <a:ea typeface="+mn-ea"/>
                          <a:cs typeface="+mn-cs"/>
                        </a:rPr>
                        <a:t>催化氧化治理设施</a:t>
                      </a:r>
                      <a:r>
                        <a:rPr lang="zh-CN" altLang="en-US" sz="1000" u="none" strike="noStrike" kern="1200" dirty="0" smtClean="0">
                          <a:solidFill>
                            <a:schemeClr val="tx1"/>
                          </a:solidFill>
                          <a:effectLst/>
                          <a:latin typeface="+mn-lt"/>
                          <a:ea typeface="+mn-ea"/>
                          <a:cs typeface="+mn-cs"/>
                        </a:rPr>
                        <a:t>，设计规模为</a:t>
                      </a:r>
                      <a:r>
                        <a:rPr lang="en-US" altLang="zh-CN" sz="1000" u="none" strike="noStrike" kern="1200" dirty="0" smtClean="0">
                          <a:solidFill>
                            <a:schemeClr val="tx1"/>
                          </a:solidFill>
                          <a:effectLst/>
                          <a:latin typeface="+mn-lt"/>
                          <a:ea typeface="+mn-ea"/>
                          <a:cs typeface="+mn-cs"/>
                        </a:rPr>
                        <a:t>10000Nm</a:t>
                      </a:r>
                      <a:r>
                        <a:rPr lang="en-US" altLang="zh-CN" sz="1000" u="none" strike="noStrike" kern="1200" baseline="30000" dirty="0" smtClean="0">
                          <a:solidFill>
                            <a:schemeClr val="tx1"/>
                          </a:solidFill>
                          <a:effectLst/>
                          <a:latin typeface="+mn-lt"/>
                          <a:ea typeface="+mn-ea"/>
                          <a:cs typeface="+mn-cs"/>
                        </a:rPr>
                        <a:t>3</a:t>
                      </a:r>
                      <a:r>
                        <a:rPr lang="en-US" altLang="zh-CN" sz="1000" u="none" strike="noStrike" kern="1200" dirty="0" smtClean="0">
                          <a:solidFill>
                            <a:schemeClr val="tx1"/>
                          </a:solidFill>
                          <a:effectLst/>
                          <a:latin typeface="+mn-lt"/>
                          <a:ea typeface="+mn-ea"/>
                          <a:cs typeface="+mn-cs"/>
                        </a:rPr>
                        <a:t>/h</a:t>
                      </a:r>
                      <a:endParaRPr lang="zh-CN" sz="1000" u="none" strike="noStrike" kern="1200" dirty="0">
                        <a:solidFill>
                          <a:schemeClr val="tx1"/>
                        </a:solidFill>
                        <a:effectLst/>
                        <a:latin typeface="+mn-lt"/>
                        <a:ea typeface="+mn-ea"/>
                        <a:cs typeface="+mn-cs"/>
                      </a:endParaRPr>
                    </a:p>
                  </a:txBody>
                  <a:tcPr marL="9267" marR="9267" marT="0" marB="0" anchor="ctr"/>
                </a:tc>
              </a:tr>
              <a:tr h="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altLang="en-US" sz="1000" u="none" strike="noStrike" kern="1200" dirty="0">
                          <a:solidFill>
                            <a:schemeClr val="dk1"/>
                          </a:solidFill>
                          <a:effectLst/>
                          <a:latin typeface="+mn-lt"/>
                          <a:ea typeface="+mn-ea"/>
                          <a:cs typeface="+mn-cs"/>
                        </a:rPr>
                        <a:t>脱臭处理设施</a:t>
                      </a:r>
                    </a:p>
                  </a:txBody>
                  <a:tcPr marL="9267" marR="9267" marT="0" marB="0" anchor="ctr"/>
                </a:tc>
                <a:tc>
                  <a:txBody>
                    <a:bodyPr/>
                    <a:lstStyle/>
                    <a:p>
                      <a:pPr marL="0" indent="0" algn="l" defTabSz="914400" rtl="0" eaLnBrk="1" fontAlgn="ctr" latinLnBrk="0" hangingPunct="1">
                        <a:spcAft>
                          <a:spcPts val="0"/>
                        </a:spcAft>
                      </a:pPr>
                      <a:r>
                        <a:rPr lang="en-US" altLang="zh-CN" sz="1000" u="none" strike="noStrike" kern="1200" dirty="0" smtClean="0">
                          <a:solidFill>
                            <a:schemeClr val="dk1"/>
                          </a:solidFill>
                          <a:effectLst/>
                          <a:latin typeface="+mn-lt"/>
                          <a:ea typeface="+mn-ea"/>
                          <a:cs typeface="+mn-cs"/>
                        </a:rPr>
                        <a:t>4</a:t>
                      </a:r>
                      <a:r>
                        <a:rPr lang="zh-CN" altLang="en-US" sz="1000" u="none" strike="noStrike" kern="1200" dirty="0" smtClean="0">
                          <a:solidFill>
                            <a:schemeClr val="dk1"/>
                          </a:solidFill>
                          <a:effectLst/>
                          <a:latin typeface="+mn-lt"/>
                          <a:ea typeface="+mn-ea"/>
                          <a:cs typeface="+mn-cs"/>
                        </a:rPr>
                        <a:t>套：乙烯</a:t>
                      </a:r>
                      <a:r>
                        <a:rPr lang="zh-CN" altLang="en-US" sz="1000" u="none" strike="noStrike" kern="1200" dirty="0">
                          <a:solidFill>
                            <a:schemeClr val="dk1"/>
                          </a:solidFill>
                          <a:effectLst/>
                          <a:latin typeface="+mn-lt"/>
                          <a:ea typeface="+mn-ea"/>
                          <a:cs typeface="+mn-cs"/>
                        </a:rPr>
                        <a:t>装置西区污水池臭气处理设施，</a:t>
                      </a:r>
                      <a:r>
                        <a:rPr lang="en-US" altLang="zh-CN" sz="1000" u="none" strike="noStrike" kern="1200" dirty="0">
                          <a:solidFill>
                            <a:schemeClr val="dk1"/>
                          </a:solidFill>
                          <a:effectLst/>
                          <a:latin typeface="+mn-lt"/>
                          <a:ea typeface="+mn-ea"/>
                          <a:cs typeface="+mn-cs"/>
                        </a:rPr>
                        <a:t>6000Nm</a:t>
                      </a:r>
                      <a:r>
                        <a:rPr lang="en-US" altLang="zh-CN" sz="1000" u="none" strike="noStrike" kern="1200" baseline="30000" dirty="0">
                          <a:solidFill>
                            <a:schemeClr val="dk1"/>
                          </a:solidFill>
                          <a:effectLst/>
                          <a:latin typeface="+mn-lt"/>
                          <a:ea typeface="+mn-ea"/>
                          <a:cs typeface="+mn-cs"/>
                        </a:rPr>
                        <a:t>3</a:t>
                      </a:r>
                      <a:r>
                        <a:rPr lang="en-US" altLang="zh-CN" sz="1000" u="none" strike="noStrike" kern="1200" dirty="0">
                          <a:solidFill>
                            <a:schemeClr val="dk1"/>
                          </a:solidFill>
                          <a:effectLst/>
                          <a:latin typeface="+mn-lt"/>
                          <a:ea typeface="+mn-ea"/>
                          <a:cs typeface="+mn-cs"/>
                        </a:rPr>
                        <a:t>/h</a:t>
                      </a:r>
                      <a:r>
                        <a:rPr lang="zh-CN" altLang="en-US" sz="1000" u="none" strike="noStrike" kern="1200" dirty="0">
                          <a:solidFill>
                            <a:schemeClr val="dk1"/>
                          </a:solidFill>
                          <a:effectLst/>
                          <a:latin typeface="+mn-lt"/>
                          <a:ea typeface="+mn-ea"/>
                          <a:cs typeface="+mn-cs"/>
                        </a:rPr>
                        <a:t>；污水装置污水处理单元尾气处理设施，</a:t>
                      </a:r>
                      <a:r>
                        <a:rPr lang="en-US" altLang="zh-CN" sz="1000" u="none" strike="noStrike" kern="1200" dirty="0">
                          <a:solidFill>
                            <a:schemeClr val="dk1"/>
                          </a:solidFill>
                          <a:effectLst/>
                          <a:latin typeface="+mn-lt"/>
                          <a:ea typeface="+mn-ea"/>
                          <a:cs typeface="+mn-cs"/>
                        </a:rPr>
                        <a:t>4000Nm</a:t>
                      </a:r>
                      <a:r>
                        <a:rPr lang="en-US" altLang="zh-CN" sz="1000" u="none" strike="noStrike" kern="1200" baseline="30000" dirty="0">
                          <a:solidFill>
                            <a:schemeClr val="dk1"/>
                          </a:solidFill>
                          <a:effectLst/>
                          <a:latin typeface="+mn-lt"/>
                          <a:ea typeface="+mn-ea"/>
                          <a:cs typeface="+mn-cs"/>
                        </a:rPr>
                        <a:t>3</a:t>
                      </a:r>
                      <a:r>
                        <a:rPr lang="en-US" altLang="zh-CN" sz="1000" u="none" strike="noStrike" kern="1200" dirty="0">
                          <a:solidFill>
                            <a:schemeClr val="dk1"/>
                          </a:solidFill>
                          <a:effectLst/>
                          <a:latin typeface="+mn-lt"/>
                          <a:ea typeface="+mn-ea"/>
                          <a:cs typeface="+mn-cs"/>
                        </a:rPr>
                        <a:t>/h</a:t>
                      </a:r>
                      <a:r>
                        <a:rPr lang="zh-CN" altLang="en-US" sz="1000" u="none" strike="noStrike" kern="1200" dirty="0">
                          <a:solidFill>
                            <a:schemeClr val="dk1"/>
                          </a:solidFill>
                          <a:effectLst/>
                          <a:latin typeface="+mn-lt"/>
                          <a:ea typeface="+mn-ea"/>
                          <a:cs typeface="+mn-cs"/>
                        </a:rPr>
                        <a:t>；</a:t>
                      </a:r>
                      <a:r>
                        <a:rPr lang="zh-CN" altLang="zh-CN" sz="1000" u="none" strike="noStrike" kern="1200" dirty="0">
                          <a:solidFill>
                            <a:schemeClr val="dk1"/>
                          </a:solidFill>
                          <a:effectLst/>
                          <a:latin typeface="+mn-lt"/>
                          <a:ea typeface="+mn-ea"/>
                          <a:cs typeface="+mn-cs"/>
                        </a:rPr>
                        <a:t>废碱氧化臭气处理</a:t>
                      </a:r>
                      <a:r>
                        <a:rPr lang="zh-CN" altLang="en-US" sz="1000" u="none" strike="noStrike" kern="1200" dirty="0">
                          <a:solidFill>
                            <a:schemeClr val="dk1"/>
                          </a:solidFill>
                          <a:effectLst/>
                          <a:latin typeface="+mn-lt"/>
                          <a:ea typeface="+mn-ea"/>
                          <a:cs typeface="+mn-cs"/>
                        </a:rPr>
                        <a:t>设施，</a:t>
                      </a:r>
                      <a:r>
                        <a:rPr lang="en-US" altLang="zh-CN" sz="1000" u="none" strike="noStrike" kern="1200" dirty="0">
                          <a:solidFill>
                            <a:schemeClr val="dk1"/>
                          </a:solidFill>
                          <a:effectLst/>
                          <a:latin typeface="+mn-lt"/>
                          <a:ea typeface="+mn-ea"/>
                          <a:cs typeface="+mn-cs"/>
                        </a:rPr>
                        <a:t>25000Nm</a:t>
                      </a:r>
                      <a:r>
                        <a:rPr lang="en-US" altLang="zh-CN" sz="1000" u="none" strike="noStrike" kern="1200" baseline="30000" dirty="0">
                          <a:solidFill>
                            <a:schemeClr val="dk1"/>
                          </a:solidFill>
                          <a:effectLst/>
                          <a:latin typeface="+mn-lt"/>
                          <a:ea typeface="+mn-ea"/>
                          <a:cs typeface="+mn-cs"/>
                        </a:rPr>
                        <a:t>3</a:t>
                      </a:r>
                      <a:r>
                        <a:rPr lang="en-US" altLang="zh-CN" sz="1000" u="none" strike="noStrike" kern="1200" dirty="0">
                          <a:solidFill>
                            <a:schemeClr val="dk1"/>
                          </a:solidFill>
                          <a:effectLst/>
                          <a:latin typeface="+mn-lt"/>
                          <a:ea typeface="+mn-ea"/>
                          <a:cs typeface="+mn-cs"/>
                        </a:rPr>
                        <a:t>/h</a:t>
                      </a:r>
                      <a:r>
                        <a:rPr lang="zh-CN" altLang="en-US" sz="1000" u="none" strike="noStrike" kern="1200" dirty="0">
                          <a:solidFill>
                            <a:schemeClr val="dk1"/>
                          </a:solidFill>
                          <a:effectLst/>
                          <a:latin typeface="+mn-lt"/>
                          <a:ea typeface="+mn-ea"/>
                          <a:cs typeface="+mn-cs"/>
                        </a:rPr>
                        <a:t>；碳五装置污水池</a:t>
                      </a:r>
                      <a:r>
                        <a:rPr lang="zh-CN" altLang="zh-CN" sz="1000" u="none" strike="noStrike" kern="1200" dirty="0">
                          <a:solidFill>
                            <a:schemeClr val="dk1"/>
                          </a:solidFill>
                          <a:effectLst/>
                          <a:latin typeface="+mn-lt"/>
                          <a:ea typeface="+mn-ea"/>
                          <a:cs typeface="+mn-cs"/>
                        </a:rPr>
                        <a:t>臭气处理</a:t>
                      </a:r>
                      <a:r>
                        <a:rPr lang="zh-CN" altLang="en-US" sz="1000" u="none" strike="noStrike" kern="1200" dirty="0">
                          <a:solidFill>
                            <a:schemeClr val="dk1"/>
                          </a:solidFill>
                          <a:effectLst/>
                          <a:latin typeface="+mn-lt"/>
                          <a:ea typeface="+mn-ea"/>
                          <a:cs typeface="+mn-cs"/>
                        </a:rPr>
                        <a:t>设施，</a:t>
                      </a:r>
                      <a:r>
                        <a:rPr lang="en-US" altLang="zh-CN" sz="1000" u="none" strike="noStrike" kern="1200" dirty="0">
                          <a:solidFill>
                            <a:schemeClr val="dk1"/>
                          </a:solidFill>
                          <a:effectLst/>
                          <a:latin typeface="+mn-lt"/>
                          <a:ea typeface="+mn-ea"/>
                          <a:cs typeface="+mn-cs"/>
                        </a:rPr>
                        <a:t>2500Nm</a:t>
                      </a:r>
                      <a:r>
                        <a:rPr lang="en-US" altLang="zh-CN" sz="1000" u="none" strike="noStrike" kern="1200" baseline="30000" dirty="0">
                          <a:solidFill>
                            <a:schemeClr val="dk1"/>
                          </a:solidFill>
                          <a:effectLst/>
                          <a:latin typeface="+mn-lt"/>
                          <a:ea typeface="+mn-ea"/>
                          <a:cs typeface="+mn-cs"/>
                        </a:rPr>
                        <a:t>3</a:t>
                      </a:r>
                      <a:r>
                        <a:rPr lang="en-US" altLang="zh-CN" sz="1000" u="none" strike="noStrike" kern="1200" dirty="0">
                          <a:solidFill>
                            <a:schemeClr val="dk1"/>
                          </a:solidFill>
                          <a:effectLst/>
                          <a:latin typeface="+mn-lt"/>
                          <a:ea typeface="+mn-ea"/>
                          <a:cs typeface="+mn-cs"/>
                        </a:rPr>
                        <a:t>/h</a:t>
                      </a:r>
                      <a:r>
                        <a:rPr lang="zh-CN" altLang="en-US" sz="1000" u="none" strike="noStrike" kern="1200" dirty="0">
                          <a:solidFill>
                            <a:schemeClr val="dk1"/>
                          </a:solidFill>
                          <a:effectLst/>
                          <a:latin typeface="+mn-lt"/>
                          <a:ea typeface="+mn-ea"/>
                          <a:cs typeface="+mn-cs"/>
                        </a:rPr>
                        <a:t>（生物滴虑）</a:t>
                      </a:r>
                    </a:p>
                  </a:txBody>
                  <a:tcPr marL="9267" marR="9267" marT="0" marB="0" anchor="ctr"/>
                </a:tc>
              </a:tr>
              <a:tr h="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l" defTabSz="914400" rtl="0" eaLnBrk="1" fontAlgn="ctr" latinLnBrk="0" hangingPunct="1">
                        <a:lnSpc>
                          <a:spcPct val="100000"/>
                        </a:lnSpc>
                        <a:spcBef>
                          <a:spcPts val="0"/>
                        </a:spcBef>
                        <a:spcAft>
                          <a:spcPts val="0"/>
                        </a:spcAft>
                        <a:buClrTx/>
                        <a:buSzTx/>
                        <a:buFontTx/>
                        <a:buNone/>
                        <a:defRPr/>
                      </a:pPr>
                      <a:r>
                        <a:rPr lang="en-US" altLang="zh-CN" sz="1000" u="none" strike="noStrike" kern="1200" dirty="0">
                          <a:solidFill>
                            <a:schemeClr val="dk1"/>
                          </a:solidFill>
                          <a:effectLst/>
                          <a:latin typeface="+mn-lt"/>
                          <a:ea typeface="+mn-ea"/>
                          <a:cs typeface="+mn-cs"/>
                        </a:rPr>
                        <a:t>EO/EG</a:t>
                      </a:r>
                      <a:r>
                        <a:rPr lang="zh-CN" altLang="zh-CN" sz="1000" u="none" strike="noStrike" kern="1200" dirty="0">
                          <a:solidFill>
                            <a:schemeClr val="dk1"/>
                          </a:solidFill>
                          <a:effectLst/>
                          <a:latin typeface="+mn-lt"/>
                          <a:ea typeface="+mn-ea"/>
                          <a:cs typeface="+mn-cs"/>
                        </a:rPr>
                        <a:t>装置废气焚烧系统</a:t>
                      </a:r>
                    </a:p>
                  </a:txBody>
                  <a:tcPr marL="9267" marR="9267" marT="0" marB="0" anchor="ctr"/>
                </a:tc>
                <a:tc>
                  <a:txBody>
                    <a:bodyPr/>
                    <a:lstStyle/>
                    <a:p>
                      <a:pPr marL="0" marR="0" indent="0" algn="l" defTabSz="914400" rtl="0" eaLnBrk="1" fontAlgn="ctr" latinLnBrk="0" hangingPunct="1">
                        <a:lnSpc>
                          <a:spcPct val="100000"/>
                        </a:lnSpc>
                        <a:spcBef>
                          <a:spcPts val="0"/>
                        </a:spcBef>
                        <a:spcAft>
                          <a:spcPts val="0"/>
                        </a:spcAft>
                        <a:buClrTx/>
                        <a:buSzTx/>
                        <a:buFontTx/>
                        <a:buNone/>
                        <a:defRPr/>
                      </a:pPr>
                      <a:r>
                        <a:rPr lang="zh-CN" altLang="zh-CN" sz="1000" u="none" strike="noStrike" kern="1200" dirty="0">
                          <a:solidFill>
                            <a:schemeClr val="dk1"/>
                          </a:solidFill>
                          <a:effectLst/>
                          <a:latin typeface="+mn-lt"/>
                          <a:ea typeface="+mn-ea"/>
                          <a:cs typeface="+mn-cs"/>
                        </a:rPr>
                        <a:t>废气处理量：</a:t>
                      </a:r>
                      <a:r>
                        <a:rPr lang="en-US" altLang="zh-CN" sz="1000" u="none" strike="noStrike" kern="1200" dirty="0">
                          <a:solidFill>
                            <a:schemeClr val="dk1"/>
                          </a:solidFill>
                          <a:effectLst/>
                          <a:latin typeface="+mn-lt"/>
                          <a:ea typeface="+mn-ea"/>
                          <a:cs typeface="+mn-cs"/>
                        </a:rPr>
                        <a:t>2660kg/h</a:t>
                      </a:r>
                      <a:r>
                        <a:rPr lang="zh-CN" altLang="zh-CN" sz="1000" u="none" strike="noStrike" kern="1200" dirty="0">
                          <a:solidFill>
                            <a:schemeClr val="dk1"/>
                          </a:solidFill>
                          <a:effectLst/>
                          <a:latin typeface="+mn-lt"/>
                          <a:ea typeface="+mn-ea"/>
                          <a:cs typeface="+mn-cs"/>
                        </a:rPr>
                        <a:t>；焚烧温度为</a:t>
                      </a:r>
                      <a:r>
                        <a:rPr lang="en-US" altLang="zh-CN" sz="1000" u="none" strike="noStrike" kern="1200" dirty="0">
                          <a:solidFill>
                            <a:schemeClr val="dk1"/>
                          </a:solidFill>
                          <a:effectLst/>
                          <a:latin typeface="+mn-lt"/>
                          <a:ea typeface="+mn-ea"/>
                          <a:cs typeface="+mn-cs"/>
                        </a:rPr>
                        <a:t>900-1050</a:t>
                      </a:r>
                      <a:r>
                        <a:rPr lang="zh-CN" altLang="zh-CN" sz="1000" u="none" strike="noStrike" kern="1200" dirty="0">
                          <a:solidFill>
                            <a:schemeClr val="dk1"/>
                          </a:solidFill>
                          <a:effectLst/>
                          <a:latin typeface="+mn-lt"/>
                          <a:ea typeface="+mn-ea"/>
                          <a:cs typeface="+mn-cs"/>
                        </a:rPr>
                        <a:t>℃，燃烧效率</a:t>
                      </a:r>
                      <a:r>
                        <a:rPr lang="en-US" altLang="zh-CN" sz="1000" u="none" strike="noStrike" kern="1200" dirty="0">
                          <a:solidFill>
                            <a:schemeClr val="dk1"/>
                          </a:solidFill>
                          <a:effectLst/>
                          <a:latin typeface="+mn-lt"/>
                          <a:ea typeface="+mn-ea"/>
                          <a:cs typeface="+mn-cs"/>
                        </a:rPr>
                        <a:t>99.9%</a:t>
                      </a:r>
                      <a:r>
                        <a:rPr lang="zh-CN" altLang="zh-CN" sz="1000" u="none" strike="noStrike" kern="1200" dirty="0">
                          <a:solidFill>
                            <a:schemeClr val="dk1"/>
                          </a:solidFill>
                          <a:effectLst/>
                          <a:latin typeface="+mn-lt"/>
                          <a:ea typeface="+mn-ea"/>
                          <a:cs typeface="+mn-cs"/>
                        </a:rPr>
                        <a:t>。烟气在炉内停留时间≥</a:t>
                      </a:r>
                      <a:r>
                        <a:rPr lang="en-US" altLang="zh-CN" sz="1000" u="none" strike="noStrike" kern="1200" dirty="0">
                          <a:solidFill>
                            <a:schemeClr val="dk1"/>
                          </a:solidFill>
                          <a:effectLst/>
                          <a:latin typeface="+mn-lt"/>
                          <a:ea typeface="+mn-ea"/>
                          <a:cs typeface="+mn-cs"/>
                        </a:rPr>
                        <a:t>2S</a:t>
                      </a:r>
                      <a:r>
                        <a:rPr lang="zh-CN" altLang="en-US" sz="1000" u="none" strike="noStrike" kern="1200" dirty="0">
                          <a:solidFill>
                            <a:schemeClr val="dk1"/>
                          </a:solidFill>
                          <a:effectLst/>
                          <a:latin typeface="+mn-lt"/>
                          <a:ea typeface="+mn-ea"/>
                          <a:cs typeface="+mn-cs"/>
                        </a:rPr>
                        <a:t>，</a:t>
                      </a:r>
                      <a:r>
                        <a:rPr lang="zh-CN" altLang="zh-CN" sz="1000" u="none" strike="noStrike" kern="1200" dirty="0">
                          <a:solidFill>
                            <a:schemeClr val="dk1"/>
                          </a:solidFill>
                          <a:effectLst/>
                          <a:latin typeface="+mn-lt"/>
                          <a:ea typeface="+mn-ea"/>
                          <a:cs typeface="+mn-cs"/>
                        </a:rPr>
                        <a:t>排气筒高度</a:t>
                      </a:r>
                      <a:r>
                        <a:rPr lang="en-US" altLang="zh-CN" sz="1000" u="none" strike="noStrike" kern="1200" dirty="0" smtClean="0">
                          <a:solidFill>
                            <a:schemeClr val="dk1"/>
                          </a:solidFill>
                          <a:effectLst/>
                          <a:latin typeface="+mn-lt"/>
                          <a:ea typeface="+mn-ea"/>
                          <a:cs typeface="+mn-cs"/>
                        </a:rPr>
                        <a:t>35m</a:t>
                      </a:r>
                      <a:endParaRPr lang="zh-CN" altLang="en-US" sz="1000" u="none" strike="noStrike" kern="1200" dirty="0">
                        <a:solidFill>
                          <a:schemeClr val="dk1"/>
                        </a:solidFill>
                        <a:effectLst/>
                        <a:latin typeface="+mn-lt"/>
                        <a:ea typeface="+mn-ea"/>
                        <a:cs typeface="+mn-cs"/>
                      </a:endParaRPr>
                    </a:p>
                  </a:txBody>
                  <a:tcPr marL="9267" marR="9267" marT="0" marB="0" anchor="ctr"/>
                </a:tc>
              </a:tr>
              <a:tr h="0">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应急事故池</a:t>
                      </a:r>
                    </a:p>
                  </a:txBody>
                  <a:tcPr marL="9267" marR="9267" marT="0" marB="0" anchor="ct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事故水池</a:t>
                      </a:r>
                      <a:r>
                        <a:rPr lang="en-US" altLang="zh-CN" sz="1000" u="none" strike="noStrike" kern="1200" dirty="0">
                          <a:solidFill>
                            <a:schemeClr val="dk1"/>
                          </a:solidFill>
                          <a:effectLst/>
                          <a:latin typeface="+mn-lt"/>
                          <a:ea typeface="+mn-ea"/>
                          <a:cs typeface="+mn-cs"/>
                        </a:rPr>
                        <a:t>1</a:t>
                      </a:r>
                      <a:r>
                        <a:rPr lang="zh-CN" sz="1000" u="none" strike="noStrike" kern="1200" dirty="0">
                          <a:solidFill>
                            <a:schemeClr val="dk1"/>
                          </a:solidFill>
                          <a:effectLst/>
                          <a:latin typeface="+mn-lt"/>
                          <a:ea typeface="+mn-ea"/>
                          <a:cs typeface="+mn-cs"/>
                        </a:rPr>
                        <a:t>个，容积为</a:t>
                      </a:r>
                      <a:r>
                        <a:rPr lang="en-US" sz="1000" u="none" strike="noStrike" kern="1200" dirty="0">
                          <a:solidFill>
                            <a:schemeClr val="dk1"/>
                          </a:solidFill>
                          <a:effectLst/>
                          <a:latin typeface="+mn-lt"/>
                          <a:ea typeface="+mn-ea"/>
                          <a:cs typeface="+mn-cs"/>
                        </a:rPr>
                        <a:t>50000m</a:t>
                      </a:r>
                      <a:r>
                        <a:rPr lang="en-US" sz="1000" u="none" strike="noStrike" kern="1200" baseline="30000" dirty="0">
                          <a:solidFill>
                            <a:schemeClr val="dk1"/>
                          </a:solidFill>
                          <a:effectLst/>
                          <a:latin typeface="+mn-lt"/>
                          <a:ea typeface="+mn-ea"/>
                          <a:cs typeface="+mn-cs"/>
                        </a:rPr>
                        <a:t>3</a:t>
                      </a:r>
                      <a:r>
                        <a:rPr lang="zh-CN" sz="1000" u="none" strike="noStrike" kern="1200" dirty="0">
                          <a:solidFill>
                            <a:schemeClr val="dk1"/>
                          </a:solidFill>
                          <a:effectLst/>
                          <a:latin typeface="+mn-lt"/>
                          <a:ea typeface="+mn-ea"/>
                          <a:cs typeface="+mn-cs"/>
                        </a:rPr>
                        <a:t>；污水处理场</a:t>
                      </a:r>
                      <a:r>
                        <a:rPr lang="zh-CN" sz="1000" u="none" strike="noStrike" kern="1200" dirty="0" smtClean="0">
                          <a:solidFill>
                            <a:schemeClr val="dk1"/>
                          </a:solidFill>
                          <a:effectLst/>
                          <a:latin typeface="+mn-lt"/>
                          <a:ea typeface="+mn-ea"/>
                          <a:cs typeface="+mn-cs"/>
                        </a:rPr>
                        <a:t>事故</a:t>
                      </a:r>
                      <a:r>
                        <a:rPr lang="zh-CN" altLang="en-US" sz="1000" u="none" strike="noStrike" kern="1200" dirty="0" smtClean="0">
                          <a:solidFill>
                            <a:schemeClr val="dk1"/>
                          </a:solidFill>
                          <a:effectLst/>
                          <a:latin typeface="+mn-lt"/>
                          <a:ea typeface="+mn-ea"/>
                          <a:cs typeface="+mn-cs"/>
                        </a:rPr>
                        <a:t>水</a:t>
                      </a:r>
                      <a:r>
                        <a:rPr lang="zh-CN" sz="1000" u="none" strike="noStrike" kern="1200" dirty="0" smtClean="0">
                          <a:solidFill>
                            <a:schemeClr val="dk1"/>
                          </a:solidFill>
                          <a:effectLst/>
                          <a:latin typeface="+mn-lt"/>
                          <a:ea typeface="+mn-ea"/>
                          <a:cs typeface="+mn-cs"/>
                        </a:rPr>
                        <a:t>罐</a:t>
                      </a:r>
                      <a:r>
                        <a:rPr lang="en-US" sz="1000" u="none" strike="noStrike" kern="1200" dirty="0">
                          <a:solidFill>
                            <a:schemeClr val="dk1"/>
                          </a:solidFill>
                          <a:effectLst/>
                          <a:latin typeface="+mn-lt"/>
                          <a:ea typeface="+mn-ea"/>
                          <a:cs typeface="+mn-cs"/>
                        </a:rPr>
                        <a:t>10000m</a:t>
                      </a:r>
                      <a:r>
                        <a:rPr lang="en-US" sz="1000" u="none" strike="noStrike" kern="1200" baseline="30000" dirty="0">
                          <a:solidFill>
                            <a:schemeClr val="dk1"/>
                          </a:solidFill>
                          <a:effectLst/>
                          <a:latin typeface="+mn-lt"/>
                          <a:ea typeface="+mn-ea"/>
                          <a:cs typeface="+mn-cs"/>
                        </a:rPr>
                        <a:t>3</a:t>
                      </a:r>
                      <a:endParaRPr lang="zh-CN" sz="1000" u="none" strike="noStrike" kern="1200" dirty="0">
                        <a:solidFill>
                          <a:schemeClr val="dk1"/>
                        </a:solidFill>
                        <a:effectLst/>
                        <a:latin typeface="+mn-lt"/>
                        <a:ea typeface="+mn-ea"/>
                        <a:cs typeface="+mn-cs"/>
                      </a:endParaRPr>
                    </a:p>
                  </a:txBody>
                  <a:tcPr marL="9267" marR="9267" marT="0" marB="0" anchor="ctr"/>
                </a:tc>
              </a:tr>
              <a:tr h="129987">
                <a:tc vMerge="1">
                  <a:txBody>
                    <a:bodyPr/>
                    <a:lstStyle/>
                    <a:p>
                      <a:endParaRPr lang="zh-CN"/>
                    </a:p>
                  </a:txBody>
                  <a:tcPr marL="9267" marR="9267"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indent="0" algn="l" defTabSz="914400" rtl="0" eaLnBrk="1" fontAlgn="ctr" latinLnBrk="0" hangingPunct="1">
                        <a:spcAft>
                          <a:spcPts val="0"/>
                        </a:spcAft>
                      </a:pPr>
                      <a:r>
                        <a:rPr lang="zh-CN" sz="1000" u="none" strike="noStrike" kern="1200" dirty="0">
                          <a:solidFill>
                            <a:schemeClr val="dk1"/>
                          </a:solidFill>
                          <a:effectLst/>
                          <a:latin typeface="+mn-lt"/>
                          <a:ea typeface="+mn-ea"/>
                          <a:cs typeface="+mn-cs"/>
                        </a:rPr>
                        <a:t>危废暂存间</a:t>
                      </a:r>
                    </a:p>
                  </a:txBody>
                  <a:tcPr marL="9267" marR="9267" marT="0" marB="0" anchor="ctr"/>
                </a:tc>
                <a:tc>
                  <a:txBody>
                    <a:bodyPr/>
                    <a:lstStyle/>
                    <a:p>
                      <a:pPr marL="0" indent="0" algn="l" defTabSz="914400" rtl="0" eaLnBrk="1" fontAlgn="ctr" latinLnBrk="0" hangingPunct="1">
                        <a:spcAft>
                          <a:spcPts val="0"/>
                        </a:spcAft>
                      </a:pPr>
                      <a:r>
                        <a:rPr lang="zh-CN" altLang="en-US" sz="1000" u="none" strike="noStrike" kern="1200" dirty="0" smtClean="0">
                          <a:solidFill>
                            <a:schemeClr val="dk1"/>
                          </a:solidFill>
                          <a:effectLst/>
                          <a:latin typeface="+mn-lt"/>
                          <a:ea typeface="+mn-ea"/>
                          <a:cs typeface="+mn-cs"/>
                        </a:rPr>
                        <a:t>两座，分别占地</a:t>
                      </a:r>
                      <a:r>
                        <a:rPr lang="en-US" altLang="zh-CN" sz="1000" u="none" strike="noStrike" kern="1200" dirty="0" smtClean="0">
                          <a:solidFill>
                            <a:schemeClr val="dk1"/>
                          </a:solidFill>
                          <a:effectLst/>
                          <a:latin typeface="+mn-lt"/>
                          <a:ea typeface="+mn-ea"/>
                          <a:cs typeface="+mn-cs"/>
                        </a:rPr>
                        <a:t>90m</a:t>
                      </a:r>
                      <a:r>
                        <a:rPr lang="en-US" altLang="zh-CN" sz="1000" u="none" strike="noStrike" kern="1200" baseline="30000" dirty="0" smtClean="0">
                          <a:solidFill>
                            <a:schemeClr val="dk1"/>
                          </a:solidFill>
                          <a:effectLst/>
                          <a:latin typeface="+mn-lt"/>
                          <a:ea typeface="+mn-ea"/>
                          <a:cs typeface="+mn-cs"/>
                        </a:rPr>
                        <a:t>2</a:t>
                      </a:r>
                      <a:r>
                        <a:rPr lang="zh-CN" altLang="en-US" sz="1000" u="none" strike="noStrike" kern="1200" dirty="0" smtClean="0">
                          <a:solidFill>
                            <a:schemeClr val="dk1"/>
                          </a:solidFill>
                          <a:effectLst/>
                          <a:latin typeface="+mn-lt"/>
                          <a:ea typeface="+mn-ea"/>
                          <a:cs typeface="+mn-cs"/>
                        </a:rPr>
                        <a:t>和</a:t>
                      </a:r>
                      <a:r>
                        <a:rPr lang="en-US" altLang="zh-CN" sz="1000" u="none" strike="noStrike" kern="1200" dirty="0" smtClean="0">
                          <a:solidFill>
                            <a:schemeClr val="dk1"/>
                          </a:solidFill>
                          <a:effectLst/>
                          <a:latin typeface="+mn-lt"/>
                          <a:ea typeface="+mn-ea"/>
                          <a:cs typeface="+mn-cs"/>
                        </a:rPr>
                        <a:t>720m</a:t>
                      </a:r>
                      <a:r>
                        <a:rPr lang="en-US" altLang="zh-CN" sz="1000" u="none" strike="noStrike" kern="1200" baseline="30000" dirty="0" smtClean="0">
                          <a:solidFill>
                            <a:schemeClr val="dk1"/>
                          </a:solidFill>
                          <a:effectLst/>
                          <a:latin typeface="+mn-lt"/>
                          <a:ea typeface="+mn-ea"/>
                          <a:cs typeface="+mn-cs"/>
                        </a:rPr>
                        <a:t>2</a:t>
                      </a:r>
                      <a:endParaRPr lang="zh-CN" sz="1000" u="none" strike="noStrike" kern="1200" baseline="30000" dirty="0">
                        <a:solidFill>
                          <a:schemeClr val="dk1"/>
                        </a:solidFill>
                        <a:effectLst/>
                        <a:latin typeface="+mn-lt"/>
                        <a:ea typeface="+mn-ea"/>
                        <a:cs typeface="+mn-cs"/>
                      </a:endParaRPr>
                    </a:p>
                  </a:txBody>
                  <a:tcPr marL="9267" marR="9267" marT="0" marB="0" anchor="ctr"/>
                </a:tc>
              </a:tr>
            </a:tbl>
          </a:graphicData>
        </a:graphic>
      </p:graphicFrame>
      <p:pic>
        <p:nvPicPr>
          <p:cNvPr id="10"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14</a:t>
            </a:fld>
            <a:endParaRPr lang="zh-CN" altLang="en-US" sz="1800" b="1" dirty="0"/>
          </a:p>
        </p:txBody>
      </p:sp>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699792" y="197227"/>
            <a:ext cx="3877986" cy="646331"/>
          </a:xfrm>
          <a:prstGeom prst="rect">
            <a:avLst/>
          </a:prstGeom>
        </p:spPr>
        <p:txBody>
          <a:bodyPr wrap="none">
            <a:spAutoFit/>
          </a:bodyPr>
          <a:lstStyle/>
          <a:p>
            <a:pPr algn="ct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八、</a:t>
            </a:r>
            <a:r>
              <a:rPr lang="zh-CN" altLang="en-US" sz="2400" b="1" dirty="0">
                <a:latin typeface="微软雅黑" panose="020B0503020204020204" charset="-122"/>
                <a:ea typeface="微软雅黑" panose="020B0503020204020204" charset="-122"/>
              </a:rPr>
              <a:t>环评及验收信息一览表</a:t>
            </a:r>
            <a:endParaRPr lang="en-US" altLang="zh-CN" sz="2400" b="1" dirty="0">
              <a:latin typeface="微软雅黑" panose="020B0503020204020204" charset="-122"/>
              <a:ea typeface="微软雅黑" panose="020B0503020204020204" charset="-122"/>
              <a:cs typeface="Heiti SC Light"/>
            </a:endParaRPr>
          </a:p>
        </p:txBody>
      </p:sp>
      <p:graphicFrame>
        <p:nvGraphicFramePr>
          <p:cNvPr id="5" name="表格 4"/>
          <p:cNvGraphicFramePr>
            <a:graphicFrameLocks noGrp="1"/>
          </p:cNvGraphicFramePr>
          <p:nvPr>
            <p:extLst>
              <p:ext uri="{D42A27DB-BD31-4B8C-83A1-F6EECF244321}">
                <p14:modId xmlns:p14="http://schemas.microsoft.com/office/powerpoint/2010/main" val="2207871932"/>
              </p:ext>
            </p:extLst>
          </p:nvPr>
        </p:nvGraphicFramePr>
        <p:xfrm>
          <a:off x="611560" y="1059582"/>
          <a:ext cx="7920881" cy="3245122"/>
        </p:xfrm>
        <a:graphic>
          <a:graphicData uri="http://schemas.openxmlformats.org/drawingml/2006/table">
            <a:tbl>
              <a:tblPr firstRow="1" firstCol="1" bandRow="1">
                <a:tableStyleId>{5C22544A-7EE6-4342-B048-85BDC9FD1C3A}</a:tableStyleId>
              </a:tblPr>
              <a:tblGrid>
                <a:gridCol w="3263310"/>
                <a:gridCol w="1552587"/>
                <a:gridCol w="1552587"/>
                <a:gridCol w="1552397"/>
              </a:tblGrid>
              <a:tr h="331200">
                <a:tc>
                  <a:txBody>
                    <a:bodyPr/>
                    <a:lstStyle/>
                    <a:p>
                      <a:pPr algn="ctr">
                        <a:spcAft>
                          <a:spcPts val="0"/>
                        </a:spcAft>
                      </a:pPr>
                      <a:r>
                        <a:rPr lang="zh-CN" sz="1100" kern="0" dirty="0">
                          <a:effectLst/>
                        </a:rPr>
                        <a:t>项目名称</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环评批复</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环评批复单位</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环保验收</a:t>
                      </a:r>
                      <a:r>
                        <a:rPr lang="zh-CN" altLang="en-US" sz="1100" kern="0" dirty="0">
                          <a:effectLst/>
                        </a:rPr>
                        <a:t>情况</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206922">
                <a:tc>
                  <a:txBody>
                    <a:bodyPr/>
                    <a:lstStyle/>
                    <a:p>
                      <a:pPr algn="ctr">
                        <a:spcAft>
                          <a:spcPts val="0"/>
                        </a:spcAft>
                      </a:pPr>
                      <a:r>
                        <a:rPr lang="en-US" altLang="zh-CN" sz="1100" kern="0" dirty="0">
                          <a:effectLst/>
                        </a:rPr>
                        <a:t>80</a:t>
                      </a:r>
                      <a:r>
                        <a:rPr lang="zh-CN" altLang="en-US" sz="1100" kern="0" dirty="0">
                          <a:effectLst/>
                        </a:rPr>
                        <a:t>万吨柴油加氢升级改造</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0" dirty="0">
                          <a:solidFill>
                            <a:schemeClr val="tx1"/>
                          </a:solidFill>
                          <a:effectLst/>
                        </a:rPr>
                        <a:t>武环管</a:t>
                      </a:r>
                      <a:r>
                        <a:rPr lang="en-US" altLang="zh-CN" sz="1100" kern="0" dirty="0">
                          <a:solidFill>
                            <a:schemeClr val="tx1"/>
                          </a:solidFill>
                          <a:effectLst/>
                        </a:rPr>
                        <a:t>【2016】12</a:t>
                      </a:r>
                      <a:r>
                        <a:rPr lang="zh-CN" altLang="en-US" sz="1100" kern="0" dirty="0">
                          <a:solidFill>
                            <a:schemeClr val="tx1"/>
                          </a:solidFill>
                          <a:effectLst/>
                        </a:rPr>
                        <a:t>号</a:t>
                      </a:r>
                      <a:endParaRPr lang="zh-CN" sz="11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环境保护局</a:t>
                      </a:r>
                      <a:endParaRPr lang="zh-CN" altLang="zh-CN" sz="1000" kern="0" dirty="0">
                        <a:solidFill>
                          <a:schemeClr val="tx1"/>
                        </a:solidFill>
                        <a:effectLst/>
                        <a:latin typeface="+mn-lt"/>
                        <a:ea typeface="+mn-ea"/>
                        <a:cs typeface="+mn-cs"/>
                      </a:endParaRPr>
                    </a:p>
                  </a:txBody>
                  <a:tcPr marL="68580" marR="68580" marT="0" marB="0" anchor="ctr"/>
                </a:tc>
                <a:tc>
                  <a:txBody>
                    <a:bodyPr/>
                    <a:lstStyle/>
                    <a:p>
                      <a:pPr marL="0" algn="ctr" defTabSz="914400" rtl="0" eaLnBrk="1" latinLnBrk="0" hangingPunct="1">
                        <a:spcAft>
                          <a:spcPts val="0"/>
                        </a:spcAft>
                      </a:pPr>
                      <a:r>
                        <a:rPr lang="zh-CN" altLang="zh-CN" sz="1000" kern="0" dirty="0">
                          <a:solidFill>
                            <a:schemeClr val="tx1"/>
                          </a:solidFill>
                          <a:effectLst/>
                          <a:latin typeface="+mn-lt"/>
                          <a:ea typeface="+mn-ea"/>
                          <a:cs typeface="+mn-cs"/>
                        </a:rPr>
                        <a:t>企业完成自主验收</a:t>
                      </a:r>
                    </a:p>
                  </a:txBody>
                  <a:tcPr marL="68580" marR="68580" marT="0" marB="0" anchor="ctr"/>
                </a:tc>
              </a:tr>
              <a:tr h="144016">
                <a:tc>
                  <a:txBody>
                    <a:bodyPr/>
                    <a:lstStyle/>
                    <a:p>
                      <a:pPr algn="ctr">
                        <a:spcAft>
                          <a:spcPts val="0"/>
                        </a:spcAft>
                      </a:pPr>
                      <a:r>
                        <a:rPr lang="zh-CN" altLang="en-US" sz="1100" kern="0" dirty="0">
                          <a:effectLst/>
                        </a:rPr>
                        <a:t>汽油罐区异地新建</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0" dirty="0">
                          <a:effectLst/>
                        </a:rPr>
                        <a:t>武环审</a:t>
                      </a:r>
                      <a:r>
                        <a:rPr lang="en-US" altLang="zh-CN" sz="1100" kern="0" dirty="0">
                          <a:effectLst/>
                        </a:rPr>
                        <a:t>【2016】2</a:t>
                      </a:r>
                      <a:r>
                        <a:rPr lang="zh-CN" altLang="en-US" sz="1100" kern="0" dirty="0">
                          <a:effectLst/>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环境保护局</a:t>
                      </a:r>
                      <a:endParaRPr lang="zh-CN" altLang="zh-CN" sz="1000" kern="0" dirty="0">
                        <a:solidFill>
                          <a:schemeClr val="tx1"/>
                        </a:solidFill>
                        <a:effectLst/>
                        <a:latin typeface="+mn-lt"/>
                        <a:ea typeface="+mn-ea"/>
                        <a:cs typeface="+mn-cs"/>
                      </a:endParaRPr>
                    </a:p>
                  </a:txBody>
                  <a:tcPr marL="68580" marR="68580" marT="0" marB="0" anchor="ctr"/>
                </a:tc>
                <a:tc>
                  <a:txBody>
                    <a:bodyPr/>
                    <a:lstStyle/>
                    <a:p>
                      <a:pPr marL="0" algn="ctr" defTabSz="914400" rtl="0" eaLnBrk="1" latinLnBrk="0" hangingPunct="1">
                        <a:spcAft>
                          <a:spcPts val="0"/>
                        </a:spcAft>
                      </a:pPr>
                      <a:r>
                        <a:rPr lang="zh-CN" sz="1000" kern="0" dirty="0">
                          <a:solidFill>
                            <a:schemeClr val="tx1"/>
                          </a:solidFill>
                          <a:effectLst/>
                          <a:latin typeface="+mn-lt"/>
                          <a:ea typeface="+mn-ea"/>
                          <a:cs typeface="+mn-cs"/>
                        </a:rPr>
                        <a:t>企业完成自主验收</a:t>
                      </a:r>
                    </a:p>
                  </a:txBody>
                  <a:tcPr marL="68580" marR="68580" marT="0" marB="0" anchor="ctr"/>
                </a:tc>
              </a:tr>
              <a:tr h="192400">
                <a:tc>
                  <a:txBody>
                    <a:bodyPr/>
                    <a:lstStyle/>
                    <a:p>
                      <a:pPr algn="ctr">
                        <a:spcAft>
                          <a:spcPts val="0"/>
                        </a:spcAft>
                      </a:pPr>
                      <a:r>
                        <a:rPr lang="en-US" altLang="zh-CN" sz="1100" kern="0" dirty="0">
                          <a:solidFill>
                            <a:schemeClr val="bg1"/>
                          </a:solidFill>
                          <a:effectLst/>
                        </a:rPr>
                        <a:t>280</a:t>
                      </a:r>
                      <a:r>
                        <a:rPr lang="zh-CN" altLang="en-US" sz="1100" kern="0" dirty="0">
                          <a:solidFill>
                            <a:schemeClr val="bg1"/>
                          </a:solidFill>
                          <a:effectLst/>
                        </a:rPr>
                        <a:t>万吨催化</a:t>
                      </a:r>
                      <a:r>
                        <a:rPr lang="en-US" altLang="zh-CN" sz="1100" kern="0" dirty="0">
                          <a:solidFill>
                            <a:schemeClr val="bg1"/>
                          </a:solidFill>
                          <a:effectLst/>
                        </a:rPr>
                        <a:t>-70</a:t>
                      </a:r>
                      <a:r>
                        <a:rPr lang="zh-CN" altLang="en-US" sz="1100" kern="0" dirty="0">
                          <a:solidFill>
                            <a:schemeClr val="bg1"/>
                          </a:solidFill>
                          <a:effectLst/>
                        </a:rPr>
                        <a:t>万吨气分联合装置</a:t>
                      </a:r>
                      <a:endParaRPr lang="zh-CN" sz="11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0" dirty="0">
                          <a:solidFill>
                            <a:schemeClr val="tx1"/>
                          </a:solidFill>
                          <a:effectLst/>
                        </a:rPr>
                        <a:t>武环管</a:t>
                      </a:r>
                      <a:r>
                        <a:rPr lang="en-US" altLang="zh-CN" sz="1100" kern="0" dirty="0">
                          <a:solidFill>
                            <a:schemeClr val="tx1"/>
                          </a:solidFill>
                          <a:effectLst/>
                        </a:rPr>
                        <a:t>【2018】58</a:t>
                      </a:r>
                      <a:r>
                        <a:rPr lang="zh-CN" altLang="en-US" sz="1100" kern="0" dirty="0">
                          <a:solidFill>
                            <a:schemeClr val="tx1"/>
                          </a:solidFill>
                          <a:effectLst/>
                        </a:rPr>
                        <a:t>号</a:t>
                      </a:r>
                      <a:endParaRPr lang="zh-CN" sz="11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环境保护局</a:t>
                      </a:r>
                      <a:endParaRPr lang="zh-CN" altLang="zh-CN" sz="1000" kern="0" dirty="0">
                        <a:solidFill>
                          <a:schemeClr val="tx1"/>
                        </a:solidFill>
                        <a:effectLst/>
                        <a:latin typeface="+mn-lt"/>
                        <a:ea typeface="+mn-ea"/>
                        <a:cs typeface="+mn-cs"/>
                      </a:endParaRPr>
                    </a:p>
                  </a:txBody>
                  <a:tcPr marL="68580" marR="68580" marT="0" marB="0" anchor="ctr"/>
                </a:tc>
                <a:tc>
                  <a:txBody>
                    <a:bodyPr/>
                    <a:lstStyle/>
                    <a:p>
                      <a:pPr marL="0" algn="ctr" defTabSz="914400" rtl="0" eaLnBrk="1" latinLnBrk="0" hangingPunct="1">
                        <a:spcAft>
                          <a:spcPts val="0"/>
                        </a:spcAft>
                      </a:pPr>
                      <a:r>
                        <a:rPr lang="zh-CN" altLang="en-US" sz="1000" kern="0" dirty="0">
                          <a:solidFill>
                            <a:schemeClr val="tx1"/>
                          </a:solidFill>
                          <a:effectLst/>
                          <a:latin typeface="+mn-lt"/>
                          <a:ea typeface="+mn-ea"/>
                          <a:cs typeface="+mn-cs"/>
                        </a:rPr>
                        <a:t>项目在建</a:t>
                      </a:r>
                      <a:endParaRPr lang="zh-CN" altLang="zh-CN" sz="1000" kern="0" dirty="0">
                        <a:solidFill>
                          <a:schemeClr val="tx1"/>
                        </a:solidFill>
                        <a:effectLst/>
                        <a:latin typeface="+mn-lt"/>
                        <a:ea typeface="+mn-ea"/>
                        <a:cs typeface="+mn-cs"/>
                      </a:endParaRPr>
                    </a:p>
                  </a:txBody>
                  <a:tcPr marL="68580" marR="68580" marT="0" marB="0" anchor="ctr"/>
                </a:tc>
              </a:tr>
              <a:tr h="144016">
                <a:tc>
                  <a:txBody>
                    <a:bodyPr/>
                    <a:lstStyle/>
                    <a:p>
                      <a:pPr algn="ctr">
                        <a:spcAft>
                          <a:spcPts val="0"/>
                        </a:spcAft>
                      </a:pPr>
                      <a:r>
                        <a:rPr lang="en-US" altLang="zh-CN" sz="1100" kern="0" dirty="0">
                          <a:solidFill>
                            <a:schemeClr val="bg1"/>
                          </a:solidFill>
                          <a:effectLst/>
                        </a:rPr>
                        <a:t>30</a:t>
                      </a:r>
                      <a:r>
                        <a:rPr lang="zh-CN" altLang="en-US" sz="1100" kern="0" dirty="0">
                          <a:solidFill>
                            <a:schemeClr val="bg1"/>
                          </a:solidFill>
                          <a:effectLst/>
                        </a:rPr>
                        <a:t>万吨</a:t>
                      </a:r>
                      <a:r>
                        <a:rPr lang="en-US" altLang="zh-CN" sz="1100" kern="0" dirty="0">
                          <a:solidFill>
                            <a:schemeClr val="bg1"/>
                          </a:solidFill>
                          <a:effectLst/>
                        </a:rPr>
                        <a:t>/</a:t>
                      </a:r>
                      <a:r>
                        <a:rPr lang="zh-CN" altLang="en-US" sz="1100" kern="0" dirty="0">
                          <a:solidFill>
                            <a:schemeClr val="bg1"/>
                          </a:solidFill>
                          <a:effectLst/>
                        </a:rPr>
                        <a:t>年烷基化装置及系统配套</a:t>
                      </a:r>
                      <a:endParaRPr lang="zh-CN" sz="11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0" dirty="0">
                          <a:solidFill>
                            <a:schemeClr val="tx1"/>
                          </a:solidFill>
                          <a:effectLst/>
                        </a:rPr>
                        <a:t>武环管</a:t>
                      </a:r>
                      <a:r>
                        <a:rPr lang="en-US" altLang="zh-CN" sz="1100" kern="0" dirty="0">
                          <a:solidFill>
                            <a:schemeClr val="tx1"/>
                          </a:solidFill>
                          <a:effectLst/>
                        </a:rPr>
                        <a:t>【2018】24</a:t>
                      </a:r>
                      <a:r>
                        <a:rPr lang="zh-CN" altLang="en-US" sz="1100" kern="0" dirty="0">
                          <a:solidFill>
                            <a:schemeClr val="tx1"/>
                          </a:solidFill>
                          <a:effectLst/>
                        </a:rPr>
                        <a:t>号</a:t>
                      </a:r>
                      <a:endParaRPr lang="zh-CN" sz="11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环境保护局</a:t>
                      </a:r>
                      <a:endParaRPr lang="zh-CN" altLang="zh-CN" sz="1000" kern="0" dirty="0">
                        <a:solidFill>
                          <a:schemeClr val="tx1"/>
                        </a:solidFill>
                        <a:effectLst/>
                        <a:latin typeface="+mn-lt"/>
                        <a:ea typeface="+mn-ea"/>
                        <a:cs typeface="+mn-cs"/>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000" kern="0" dirty="0">
                          <a:solidFill>
                            <a:schemeClr val="tx1"/>
                          </a:solidFill>
                          <a:effectLst/>
                          <a:latin typeface="+mn-lt"/>
                          <a:ea typeface="+mn-ea"/>
                          <a:cs typeface="+mn-cs"/>
                        </a:rPr>
                        <a:t>企业完成自主验收</a:t>
                      </a:r>
                    </a:p>
                  </a:txBody>
                  <a:tcPr marL="68580" marR="68580" marT="0" marB="0" anchor="ctr"/>
                </a:tc>
              </a:tr>
              <a:tr h="120392">
                <a:tc>
                  <a:txBody>
                    <a:bodyPr/>
                    <a:lstStyle/>
                    <a:p>
                      <a:pPr algn="ctr">
                        <a:spcAft>
                          <a:spcPts val="0"/>
                        </a:spcAft>
                      </a:pPr>
                      <a:r>
                        <a:rPr lang="en-US" altLang="zh-CN" sz="1100" kern="0" dirty="0">
                          <a:effectLst/>
                        </a:rPr>
                        <a:t>40</a:t>
                      </a:r>
                      <a:r>
                        <a:rPr lang="zh-CN" altLang="en-US" sz="1100" kern="0" dirty="0">
                          <a:effectLst/>
                        </a:rPr>
                        <a:t>万吨</a:t>
                      </a:r>
                      <a:r>
                        <a:rPr lang="en-US" altLang="zh-CN" sz="1100" kern="0" dirty="0">
                          <a:effectLst/>
                        </a:rPr>
                        <a:t>/</a:t>
                      </a:r>
                      <a:r>
                        <a:rPr lang="zh-CN" altLang="en-US" sz="1100" kern="0" dirty="0">
                          <a:effectLst/>
                        </a:rPr>
                        <a:t>年重整装置节能挖潜改造项目</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0" dirty="0">
                          <a:effectLst/>
                        </a:rPr>
                        <a:t>武环管</a:t>
                      </a:r>
                      <a:r>
                        <a:rPr lang="en-US" altLang="zh-CN" sz="1100" kern="0" dirty="0">
                          <a:effectLst/>
                        </a:rPr>
                        <a:t>【2019】36</a:t>
                      </a:r>
                      <a:r>
                        <a:rPr lang="zh-CN" altLang="en-US" sz="1100" kern="0" dirty="0">
                          <a:effectLst/>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生态环境</a:t>
                      </a:r>
                      <a:r>
                        <a:rPr lang="zh-CN" altLang="zh-CN" sz="1000" kern="0" dirty="0">
                          <a:solidFill>
                            <a:schemeClr val="tx1"/>
                          </a:solidFill>
                          <a:effectLst/>
                          <a:latin typeface="+mn-lt"/>
                          <a:ea typeface="+mn-ea"/>
                          <a:cs typeface="+mn-cs"/>
                        </a:rPr>
                        <a:t>局</a:t>
                      </a:r>
                    </a:p>
                  </a:txBody>
                  <a:tcPr marL="68580" marR="68580" marT="0" marB="0" anchor="ctr"/>
                </a:tc>
                <a:tc>
                  <a:txBody>
                    <a:bodyPr/>
                    <a:lstStyle/>
                    <a:p>
                      <a:pPr marL="0" algn="ctr" defTabSz="914400" rtl="0" eaLnBrk="1" latinLnBrk="0" hangingPunct="1">
                        <a:spcAft>
                          <a:spcPts val="0"/>
                        </a:spcAft>
                      </a:pPr>
                      <a:r>
                        <a:rPr lang="zh-CN" altLang="en-US" sz="1000" kern="0" dirty="0">
                          <a:solidFill>
                            <a:schemeClr val="tx1"/>
                          </a:solidFill>
                          <a:effectLst/>
                          <a:latin typeface="+mn-lt"/>
                          <a:ea typeface="+mn-ea"/>
                          <a:cs typeface="+mn-cs"/>
                        </a:rPr>
                        <a:t>企业完成自主验收</a:t>
                      </a:r>
                      <a:endParaRPr lang="zh-CN" sz="1000" kern="0" dirty="0">
                        <a:solidFill>
                          <a:schemeClr val="tx1"/>
                        </a:solidFill>
                        <a:effectLst/>
                        <a:latin typeface="+mn-lt"/>
                        <a:ea typeface="+mn-ea"/>
                        <a:cs typeface="+mn-cs"/>
                      </a:endParaRPr>
                    </a:p>
                  </a:txBody>
                  <a:tcPr marL="68580" marR="68580" marT="0" marB="0" anchor="ctr"/>
                </a:tc>
              </a:tr>
              <a:tr h="120392">
                <a:tc>
                  <a:txBody>
                    <a:bodyPr/>
                    <a:lstStyle/>
                    <a:p>
                      <a:pPr algn="ctr">
                        <a:spcAft>
                          <a:spcPts val="0"/>
                        </a:spcAft>
                      </a:pPr>
                      <a:r>
                        <a:rPr lang="zh-CN" altLang="en-US" sz="1000" kern="100" dirty="0">
                          <a:effectLst/>
                          <a:latin typeface="Calibri" panose="020F0502020204030204" pitchFamily="34" charset="0"/>
                          <a:ea typeface="宋体" panose="02010600030101010101" pitchFamily="2" charset="-122"/>
                          <a:cs typeface="Times New Roman" panose="02020603050405020304" pitchFamily="18" charset="0"/>
                        </a:rPr>
                        <a:t>富氢气体利用项目</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kern="0" dirty="0">
                          <a:effectLst/>
                        </a:rPr>
                        <a:t>武环管</a:t>
                      </a:r>
                      <a:r>
                        <a:rPr lang="en-US" altLang="zh-CN" sz="1100" kern="0" dirty="0">
                          <a:effectLst/>
                        </a:rPr>
                        <a:t>【2020】24</a:t>
                      </a:r>
                      <a:r>
                        <a:rPr lang="zh-CN" altLang="en-US" sz="1100" kern="0" dirty="0">
                          <a:effectLst/>
                        </a:rPr>
                        <a:t>号</a:t>
                      </a:r>
                      <a:endParaRPr lang="zh-CN" altLang="zh-CN" sz="1100" kern="100" dirty="0">
                        <a:effectLst/>
                        <a:latin typeface="Calibri" panose="020F0502020204030204" pitchFamily="34" charset="0"/>
                        <a:ea typeface="+mn-ea"/>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生态环境</a:t>
                      </a:r>
                      <a:r>
                        <a:rPr lang="zh-CN" altLang="zh-CN" sz="1000" kern="0" dirty="0">
                          <a:solidFill>
                            <a:schemeClr val="tx1"/>
                          </a:solidFill>
                          <a:effectLst/>
                          <a:latin typeface="+mn-lt"/>
                          <a:ea typeface="+mn-ea"/>
                          <a:cs typeface="+mn-cs"/>
                        </a:rPr>
                        <a:t>局</a:t>
                      </a: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0" dirty="0">
                          <a:solidFill>
                            <a:schemeClr val="tx1"/>
                          </a:solidFill>
                          <a:effectLst/>
                          <a:latin typeface="+mn-lt"/>
                          <a:ea typeface="+mn-ea"/>
                          <a:cs typeface="+mn-cs"/>
                        </a:rPr>
                        <a:t>试运行</a:t>
                      </a:r>
                      <a:endParaRPr lang="zh-CN" altLang="zh-CN" sz="1000" kern="0" dirty="0">
                        <a:solidFill>
                          <a:schemeClr val="tx1"/>
                        </a:solidFill>
                        <a:effectLst/>
                        <a:latin typeface="+mn-lt"/>
                        <a:ea typeface="+mn-ea"/>
                        <a:cs typeface="+mn-cs"/>
                      </a:endParaRPr>
                    </a:p>
                  </a:txBody>
                  <a:tcPr marL="68580" marR="68580" marT="0" marB="0" anchor="ctr"/>
                </a:tc>
              </a:tr>
              <a:tr h="120392">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100" dirty="0">
                          <a:effectLst/>
                          <a:latin typeface="Calibri" panose="020F0502020204030204" pitchFamily="34" charset="0"/>
                          <a:ea typeface="+mn-ea"/>
                          <a:cs typeface="Times New Roman" panose="02020603050405020304" pitchFamily="18" charset="0"/>
                        </a:rPr>
                        <a:t>新建航煤罐区</a:t>
                      </a:r>
                      <a:endParaRPr lang="zh-CN" altLang="zh-CN" sz="1000" kern="100" dirty="0">
                        <a:effectLst/>
                        <a:latin typeface="Calibri" panose="020F0502020204030204" pitchFamily="34" charset="0"/>
                        <a:ea typeface="+mn-ea"/>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kern="0" dirty="0">
                          <a:solidFill>
                            <a:schemeClr val="tx1"/>
                          </a:solidFill>
                          <a:effectLst/>
                        </a:rPr>
                        <a:t>武环管</a:t>
                      </a:r>
                      <a:r>
                        <a:rPr lang="en-US" altLang="zh-CN" sz="1100" kern="0" dirty="0">
                          <a:solidFill>
                            <a:schemeClr val="tx1"/>
                          </a:solidFill>
                          <a:effectLst/>
                        </a:rPr>
                        <a:t>【2020】47</a:t>
                      </a:r>
                      <a:r>
                        <a:rPr lang="zh-CN" altLang="en-US" sz="1100" kern="0" dirty="0">
                          <a:solidFill>
                            <a:schemeClr val="tx1"/>
                          </a:solidFill>
                          <a:effectLst/>
                        </a:rPr>
                        <a:t>号</a:t>
                      </a:r>
                      <a:endParaRPr lang="zh-CN" altLang="zh-CN" sz="1100" kern="10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生态环境</a:t>
                      </a:r>
                      <a:r>
                        <a:rPr lang="zh-CN" altLang="zh-CN" sz="1000" kern="0" dirty="0">
                          <a:solidFill>
                            <a:schemeClr val="tx1"/>
                          </a:solidFill>
                          <a:effectLst/>
                          <a:latin typeface="+mn-lt"/>
                          <a:ea typeface="+mn-ea"/>
                          <a:cs typeface="+mn-cs"/>
                        </a:rPr>
                        <a:t>局</a:t>
                      </a: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0" dirty="0">
                          <a:solidFill>
                            <a:schemeClr val="tx1"/>
                          </a:solidFill>
                          <a:effectLst/>
                          <a:latin typeface="+mn-lt"/>
                          <a:ea typeface="+mn-ea"/>
                          <a:cs typeface="+mn-cs"/>
                        </a:rPr>
                        <a:t>未开工</a:t>
                      </a:r>
                      <a:endParaRPr lang="zh-CN" altLang="zh-CN" sz="1000" kern="0" dirty="0">
                        <a:solidFill>
                          <a:schemeClr val="tx1"/>
                        </a:solidFill>
                        <a:effectLst/>
                        <a:latin typeface="+mn-lt"/>
                        <a:ea typeface="+mn-ea"/>
                        <a:cs typeface="+mn-cs"/>
                      </a:endParaRPr>
                    </a:p>
                  </a:txBody>
                  <a:tcPr marL="68580" marR="68580" marT="0" marB="0" anchor="ctr"/>
                </a:tc>
              </a:tr>
              <a:tr h="120392">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100" dirty="0">
                          <a:solidFill>
                            <a:schemeClr val="bg1"/>
                          </a:solidFill>
                          <a:effectLst/>
                          <a:latin typeface="Calibri" panose="020F0502020204030204" pitchFamily="34" charset="0"/>
                          <a:ea typeface="+mn-ea"/>
                          <a:cs typeface="Times New Roman" panose="02020603050405020304" pitchFamily="18" charset="0"/>
                        </a:rPr>
                        <a:t>轻烃资源综合利用（一期）</a:t>
                      </a:r>
                      <a:endParaRPr lang="zh-CN" altLang="zh-CN" sz="1000" kern="100" dirty="0">
                        <a:solidFill>
                          <a:schemeClr val="bg1"/>
                        </a:solidFill>
                        <a:effectLst/>
                        <a:latin typeface="Calibri" panose="020F0502020204030204" pitchFamily="34" charset="0"/>
                        <a:ea typeface="+mn-ea"/>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kern="100" dirty="0">
                          <a:solidFill>
                            <a:schemeClr val="tx1"/>
                          </a:solidFill>
                          <a:effectLst/>
                          <a:latin typeface="Calibri" panose="020F0502020204030204" pitchFamily="34" charset="0"/>
                          <a:ea typeface="+mn-ea"/>
                          <a:cs typeface="Times New Roman" panose="02020603050405020304" pitchFamily="18" charset="0"/>
                        </a:rPr>
                        <a:t>武环管</a:t>
                      </a:r>
                      <a:r>
                        <a:rPr lang="en-US" altLang="zh-CN" sz="1100" kern="100" dirty="0">
                          <a:solidFill>
                            <a:schemeClr val="tx1"/>
                          </a:solidFill>
                          <a:effectLst/>
                          <a:latin typeface="Calibri" panose="020F0502020204030204" pitchFamily="34" charset="0"/>
                          <a:ea typeface="+mn-ea"/>
                          <a:cs typeface="Times New Roman" panose="02020603050405020304" pitchFamily="18" charset="0"/>
                        </a:rPr>
                        <a:t>【2021】14</a:t>
                      </a:r>
                      <a:r>
                        <a:rPr lang="zh-CN" altLang="en-US" sz="1100" kern="100" dirty="0">
                          <a:solidFill>
                            <a:schemeClr val="tx1"/>
                          </a:solidFill>
                          <a:effectLst/>
                          <a:latin typeface="Calibri" panose="020F0502020204030204" pitchFamily="34" charset="0"/>
                          <a:ea typeface="+mn-ea"/>
                          <a:cs typeface="Times New Roman" panose="02020603050405020304" pitchFamily="18" charset="0"/>
                        </a:rPr>
                        <a:t>号</a:t>
                      </a:r>
                      <a:endParaRPr lang="zh-CN" altLang="zh-CN" sz="1100" kern="10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生态环境</a:t>
                      </a:r>
                      <a:r>
                        <a:rPr lang="zh-CN" altLang="zh-CN" sz="1000" kern="0" dirty="0">
                          <a:solidFill>
                            <a:schemeClr val="tx1"/>
                          </a:solidFill>
                          <a:effectLst/>
                          <a:latin typeface="+mn-lt"/>
                          <a:ea typeface="+mn-ea"/>
                          <a:cs typeface="+mn-cs"/>
                        </a:rPr>
                        <a:t>局</a:t>
                      </a: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0" dirty="0">
                          <a:solidFill>
                            <a:schemeClr val="tx1"/>
                          </a:solidFill>
                          <a:effectLst/>
                          <a:latin typeface="+mn-lt"/>
                          <a:ea typeface="+mn-ea"/>
                          <a:cs typeface="+mn-cs"/>
                        </a:rPr>
                        <a:t>项目在建</a:t>
                      </a:r>
                      <a:endParaRPr lang="zh-CN" altLang="zh-CN" sz="1000" kern="0" dirty="0">
                        <a:solidFill>
                          <a:schemeClr val="tx1"/>
                        </a:solidFill>
                        <a:effectLst/>
                        <a:latin typeface="+mn-lt"/>
                        <a:ea typeface="+mn-ea"/>
                        <a:cs typeface="+mn-cs"/>
                      </a:endParaRPr>
                    </a:p>
                  </a:txBody>
                  <a:tcPr marL="68580" marR="68580" marT="0" marB="0" anchor="ctr"/>
                </a:tc>
              </a:tr>
              <a:tr h="120392">
                <a:tc>
                  <a:txBody>
                    <a:bodyPr/>
                    <a:lstStyle/>
                    <a:p>
                      <a:pPr algn="ctr">
                        <a:spcAft>
                          <a:spcPts val="0"/>
                        </a:spcAft>
                      </a:pPr>
                      <a:r>
                        <a:rPr lang="en-US" sz="1000" kern="0" dirty="0">
                          <a:effectLst/>
                        </a:rPr>
                        <a:t>80</a:t>
                      </a:r>
                      <a:r>
                        <a:rPr lang="zh-CN" sz="1000" kern="0" dirty="0">
                          <a:effectLst/>
                        </a:rPr>
                        <a:t>万吨</a:t>
                      </a:r>
                      <a:r>
                        <a:rPr lang="en-US" sz="1000" kern="0" dirty="0">
                          <a:effectLst/>
                        </a:rPr>
                        <a:t>/</a:t>
                      </a:r>
                      <a:r>
                        <a:rPr lang="zh-CN" sz="1000" kern="0" dirty="0">
                          <a:effectLst/>
                        </a:rPr>
                        <a:t>年乙烯及其配套工程</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环审</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【2006】693</a:t>
                      </a: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altLang="en-US"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环境保护部</a:t>
                      </a:r>
                      <a:endParaRPr lang="zh-CN"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en-US" sz="1000" kern="0" dirty="0">
                          <a:solidFill>
                            <a:schemeClr val="tx1"/>
                          </a:solidFill>
                          <a:effectLst/>
                          <a:latin typeface="+mn-lt"/>
                          <a:ea typeface="+mn-ea"/>
                          <a:cs typeface="+mn-cs"/>
                        </a:rPr>
                        <a:t>完成验收</a:t>
                      </a:r>
                      <a:endParaRPr lang="zh-CN" sz="1000" kern="0" dirty="0">
                        <a:solidFill>
                          <a:schemeClr val="tx1"/>
                        </a:solidFill>
                        <a:effectLst/>
                        <a:latin typeface="+mn-lt"/>
                        <a:ea typeface="+mn-ea"/>
                        <a:cs typeface="+mn-cs"/>
                      </a:endParaRPr>
                    </a:p>
                  </a:txBody>
                  <a:tcPr marL="68580" marR="68580" marT="0" marB="0" anchor="ctr"/>
                </a:tc>
              </a:tr>
              <a:tr h="120392">
                <a:tc>
                  <a:txBody>
                    <a:bodyPr/>
                    <a:lstStyle/>
                    <a:p>
                      <a:pPr algn="ctr">
                        <a:spcAft>
                          <a:spcPts val="0"/>
                        </a:spcAft>
                      </a:pPr>
                      <a:r>
                        <a:rPr lang="zh-CN" sz="1000" kern="0" dirty="0">
                          <a:effectLst/>
                        </a:rPr>
                        <a:t>应急备用取水口项目</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武环审</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【2016】8</a:t>
                      </a: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altLang="zh-CN" sz="1000" kern="0" dirty="0">
                          <a:solidFill>
                            <a:schemeClr val="tx1"/>
                          </a:solidFill>
                          <a:effectLst/>
                        </a:rPr>
                        <a:t>武汉市</a:t>
                      </a:r>
                      <a:r>
                        <a:rPr lang="zh-CN" altLang="en-US" sz="1000" kern="0" dirty="0">
                          <a:solidFill>
                            <a:schemeClr val="tx1"/>
                          </a:solidFill>
                          <a:effectLst/>
                        </a:rPr>
                        <a:t>环境保护局</a:t>
                      </a:r>
                      <a:endParaRPr lang="zh-CN" altLang="zh-CN"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sz="1000" kern="0" dirty="0">
                          <a:solidFill>
                            <a:schemeClr val="tx1"/>
                          </a:solidFill>
                          <a:effectLst/>
                          <a:latin typeface="+mn-lt"/>
                          <a:ea typeface="+mn-ea"/>
                          <a:cs typeface="+mn-cs"/>
                        </a:rPr>
                        <a:t>企业完成自主验收</a:t>
                      </a:r>
                    </a:p>
                  </a:txBody>
                  <a:tcPr marL="68580" marR="68580" marT="0" marB="0" anchor="ctr"/>
                </a:tc>
              </a:tr>
              <a:tr h="0">
                <a:tc>
                  <a:txBody>
                    <a:bodyPr/>
                    <a:lstStyle/>
                    <a:p>
                      <a:pPr algn="ctr">
                        <a:spcAft>
                          <a:spcPts val="0"/>
                        </a:spcAft>
                      </a:pPr>
                      <a:r>
                        <a:rPr lang="zh-CN" sz="1000" kern="0" dirty="0">
                          <a:effectLst/>
                        </a:rPr>
                        <a:t>优化原料储运设施项目（储罐）</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武环审</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【2015】2</a:t>
                      </a: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altLang="zh-CN" sz="1000" kern="0" dirty="0">
                          <a:solidFill>
                            <a:schemeClr val="tx1"/>
                          </a:solidFill>
                          <a:effectLst/>
                        </a:rPr>
                        <a:t>武汉市</a:t>
                      </a:r>
                      <a:r>
                        <a:rPr lang="zh-CN" altLang="en-US" sz="1000" kern="0" dirty="0">
                          <a:solidFill>
                            <a:schemeClr val="tx1"/>
                          </a:solidFill>
                          <a:effectLst/>
                        </a:rPr>
                        <a:t>环境保护局</a:t>
                      </a:r>
                      <a:endParaRPr lang="zh-CN" altLang="zh-CN"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sz="1000" kern="0" dirty="0">
                          <a:solidFill>
                            <a:schemeClr val="tx1"/>
                          </a:solidFill>
                          <a:effectLst/>
                          <a:latin typeface="+mn-lt"/>
                          <a:ea typeface="+mn-ea"/>
                          <a:cs typeface="+mn-cs"/>
                        </a:rPr>
                        <a:t>企业完成自主验收</a:t>
                      </a:r>
                    </a:p>
                  </a:txBody>
                  <a:tcPr marL="68580" marR="68580" marT="0" marB="0" anchor="ctr"/>
                </a:tc>
              </a:tr>
              <a:tr h="120392">
                <a:tc>
                  <a:txBody>
                    <a:bodyPr/>
                    <a:lstStyle/>
                    <a:p>
                      <a:pPr algn="ctr">
                        <a:spcAft>
                          <a:spcPts val="0"/>
                        </a:spcAft>
                      </a:pPr>
                      <a:r>
                        <a:rPr lang="en-US" sz="1000" kern="0" dirty="0">
                          <a:effectLst/>
                        </a:rPr>
                        <a:t>2.7</a:t>
                      </a:r>
                      <a:r>
                        <a:rPr lang="zh-CN" sz="1000" kern="0" dirty="0">
                          <a:effectLst/>
                        </a:rPr>
                        <a:t>万吨年裂解汽油抽提装置</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武环管</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【2016】24</a:t>
                      </a: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altLang="zh-CN" sz="1000" kern="0" dirty="0">
                          <a:solidFill>
                            <a:schemeClr val="tx1"/>
                          </a:solidFill>
                          <a:effectLst/>
                        </a:rPr>
                        <a:t>武汉市</a:t>
                      </a:r>
                      <a:r>
                        <a:rPr lang="zh-CN" altLang="en-US" sz="1000" kern="0" dirty="0">
                          <a:solidFill>
                            <a:schemeClr val="tx1"/>
                          </a:solidFill>
                          <a:effectLst/>
                        </a:rPr>
                        <a:t>环境保护局</a:t>
                      </a:r>
                      <a:endParaRPr lang="zh-CN" altLang="zh-CN"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zh-CN" sz="1000" kern="0" dirty="0">
                          <a:solidFill>
                            <a:schemeClr val="tx1"/>
                          </a:solidFill>
                          <a:effectLst/>
                          <a:latin typeface="+mn-lt"/>
                          <a:ea typeface="+mn-ea"/>
                          <a:cs typeface="+mn-cs"/>
                        </a:rPr>
                        <a:t>企业完成自主验收</a:t>
                      </a:r>
                    </a:p>
                  </a:txBody>
                  <a:tcPr marL="68580" marR="68580" marT="0" marB="0" anchor="ctr"/>
                </a:tc>
              </a:tr>
              <a:tr h="120392">
                <a:tc>
                  <a:txBody>
                    <a:bodyPr/>
                    <a:lstStyle/>
                    <a:p>
                      <a:pPr algn="ctr">
                        <a:spcAft>
                          <a:spcPts val="0"/>
                        </a:spcAft>
                      </a:pPr>
                      <a:r>
                        <a:rPr lang="zh-CN" sz="1000" kern="0" dirty="0">
                          <a:effectLst/>
                        </a:rPr>
                        <a:t>新增一台</a:t>
                      </a:r>
                      <a:r>
                        <a:rPr lang="en-US" sz="1000" kern="0" dirty="0">
                          <a:effectLst/>
                        </a:rPr>
                        <a:t>H-009</a:t>
                      </a:r>
                      <a:r>
                        <a:rPr lang="zh-CN" sz="1000" kern="0" dirty="0">
                          <a:effectLst/>
                        </a:rPr>
                        <a:t>裂解炉项目</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武环管</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【2017】28</a:t>
                      </a: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altLang="zh-CN" sz="1000" kern="0" dirty="0">
                          <a:solidFill>
                            <a:schemeClr val="tx1"/>
                          </a:solidFill>
                          <a:effectLst/>
                        </a:rPr>
                        <a:t>武汉市</a:t>
                      </a:r>
                      <a:r>
                        <a:rPr lang="zh-CN" altLang="en-US" sz="1000" kern="0" dirty="0">
                          <a:solidFill>
                            <a:schemeClr val="tx1"/>
                          </a:solidFill>
                          <a:effectLst/>
                        </a:rPr>
                        <a:t>环境保护局</a:t>
                      </a:r>
                      <a:endParaRPr lang="zh-CN" altLang="zh-CN"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sz="1000" kern="0" dirty="0">
                          <a:solidFill>
                            <a:schemeClr val="tx1"/>
                          </a:solidFill>
                          <a:effectLst/>
                          <a:latin typeface="+mn-lt"/>
                          <a:ea typeface="+mn-ea"/>
                          <a:cs typeface="+mn-cs"/>
                        </a:rPr>
                        <a:t>企业完成自主验收</a:t>
                      </a:r>
                    </a:p>
                  </a:txBody>
                  <a:tcPr marL="68580" marR="68580" marT="0" marB="0" anchor="ctr"/>
                </a:tc>
              </a:tr>
              <a:tr h="122664">
                <a:tc>
                  <a:txBody>
                    <a:bodyPr/>
                    <a:lstStyle/>
                    <a:p>
                      <a:pPr algn="ctr">
                        <a:spcAft>
                          <a:spcPts val="0"/>
                        </a:spcAft>
                      </a:pPr>
                      <a:r>
                        <a:rPr lang="zh-CN" sz="1000" kern="0" dirty="0">
                          <a:effectLst/>
                        </a:rPr>
                        <a:t>环氧乙烷产品下游管线项目</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武环管</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【2017】22</a:t>
                      </a: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altLang="zh-CN" sz="1000" kern="0" dirty="0">
                          <a:solidFill>
                            <a:schemeClr val="tx1"/>
                          </a:solidFill>
                          <a:effectLst/>
                        </a:rPr>
                        <a:t>武汉市</a:t>
                      </a:r>
                      <a:r>
                        <a:rPr lang="zh-CN" altLang="en-US" sz="1000" kern="0" dirty="0">
                          <a:solidFill>
                            <a:schemeClr val="tx1"/>
                          </a:solidFill>
                          <a:effectLst/>
                        </a:rPr>
                        <a:t>环境保护局</a:t>
                      </a:r>
                      <a:endParaRPr lang="zh-CN" altLang="zh-CN"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zh-CN" sz="1000" kern="0" dirty="0">
                          <a:solidFill>
                            <a:schemeClr val="tx1"/>
                          </a:solidFill>
                          <a:effectLst/>
                          <a:latin typeface="+mn-lt"/>
                          <a:ea typeface="+mn-ea"/>
                          <a:cs typeface="+mn-cs"/>
                        </a:rPr>
                        <a:t>企业完成自主验收</a:t>
                      </a:r>
                    </a:p>
                  </a:txBody>
                  <a:tcPr marL="68580" marR="68580" marT="0" marB="0" anchor="ctr"/>
                </a:tc>
              </a:tr>
              <a:tr h="120392">
                <a:tc>
                  <a:txBody>
                    <a:bodyPr/>
                    <a:lstStyle/>
                    <a:p>
                      <a:pPr algn="ctr">
                        <a:spcAft>
                          <a:spcPts val="0"/>
                        </a:spcAft>
                      </a:pPr>
                      <a:r>
                        <a:rPr lang="zh-CN" sz="1000" kern="0" dirty="0">
                          <a:effectLst/>
                        </a:rPr>
                        <a:t>乙烯脱瓶颈改造项目</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武环管</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【2018】23</a:t>
                      </a: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altLang="zh-CN" sz="1000" kern="0" dirty="0">
                          <a:solidFill>
                            <a:schemeClr val="tx1"/>
                          </a:solidFill>
                          <a:effectLst/>
                        </a:rPr>
                        <a:t>武汉市</a:t>
                      </a:r>
                      <a:r>
                        <a:rPr lang="zh-CN" altLang="en-US" sz="1000" kern="0" dirty="0">
                          <a:solidFill>
                            <a:schemeClr val="tx1"/>
                          </a:solidFill>
                          <a:effectLst/>
                        </a:rPr>
                        <a:t>环境保护局</a:t>
                      </a:r>
                      <a:endParaRPr lang="zh-CN" altLang="zh-CN"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zh-CN" altLang="en-US" sz="1000" kern="0" dirty="0" smtClean="0">
                          <a:solidFill>
                            <a:schemeClr val="tx1"/>
                          </a:solidFill>
                          <a:effectLst/>
                          <a:latin typeface="+mn-lt"/>
                          <a:ea typeface="+mn-ea"/>
                          <a:cs typeface="+mn-cs"/>
                        </a:rPr>
                        <a:t>正在开展验收</a:t>
                      </a:r>
                      <a:endParaRPr lang="zh-CN" sz="1000" kern="0" dirty="0">
                        <a:solidFill>
                          <a:schemeClr val="tx1"/>
                        </a:solidFill>
                        <a:effectLst/>
                        <a:latin typeface="+mn-lt"/>
                        <a:ea typeface="+mn-ea"/>
                        <a:cs typeface="+mn-cs"/>
                      </a:endParaRPr>
                    </a:p>
                  </a:txBody>
                  <a:tcPr marL="68580" marR="68580" marT="0" marB="0" anchor="ctr"/>
                </a:tc>
              </a:tr>
              <a:tr h="120392">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碳四炔烃选择加氢项目</a:t>
                      </a:r>
                      <a:endParaRPr lang="zh-CN" altLang="zh-CN" sz="1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武环审</a:t>
                      </a:r>
                      <a:r>
                        <a:rPr lang="en-US" altLang="zh-CN" sz="11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【2021】27</a:t>
                      </a:r>
                      <a:r>
                        <a:rPr lang="zh-CN" altLang="en-US" sz="11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号</a:t>
                      </a:r>
                      <a:endParaRPr lang="zh-CN" altLang="zh-CN" sz="11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000" kern="0" dirty="0">
                          <a:solidFill>
                            <a:schemeClr val="tx1"/>
                          </a:solidFill>
                          <a:effectLst/>
                          <a:latin typeface="+mn-lt"/>
                          <a:ea typeface="+mn-ea"/>
                          <a:cs typeface="+mn-cs"/>
                        </a:rPr>
                        <a:t>武汉市</a:t>
                      </a:r>
                      <a:r>
                        <a:rPr lang="zh-CN" altLang="en-US" sz="1000" kern="0" dirty="0">
                          <a:solidFill>
                            <a:schemeClr val="tx1"/>
                          </a:solidFill>
                          <a:effectLst/>
                          <a:latin typeface="+mn-lt"/>
                          <a:ea typeface="+mn-ea"/>
                          <a:cs typeface="+mn-cs"/>
                        </a:rPr>
                        <a:t>生态环境</a:t>
                      </a:r>
                      <a:r>
                        <a:rPr lang="zh-CN" altLang="zh-CN" sz="1000" kern="0" dirty="0">
                          <a:solidFill>
                            <a:schemeClr val="tx1"/>
                          </a:solidFill>
                          <a:effectLst/>
                          <a:latin typeface="+mn-lt"/>
                          <a:ea typeface="+mn-ea"/>
                          <a:cs typeface="+mn-cs"/>
                        </a:rPr>
                        <a:t>局</a:t>
                      </a: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0" dirty="0">
                          <a:solidFill>
                            <a:schemeClr val="tx1"/>
                          </a:solidFill>
                          <a:effectLst/>
                          <a:latin typeface="+mn-lt"/>
                          <a:ea typeface="+mn-ea"/>
                          <a:cs typeface="+mn-cs"/>
                        </a:rPr>
                        <a:t>未开工</a:t>
                      </a:r>
                      <a:endParaRPr lang="zh-CN" altLang="zh-CN" sz="1000" kern="0" dirty="0">
                        <a:solidFill>
                          <a:schemeClr val="tx1"/>
                        </a:solidFill>
                        <a:effectLst/>
                        <a:latin typeface="+mn-lt"/>
                        <a:ea typeface="+mn-ea"/>
                        <a:cs typeface="+mn-cs"/>
                      </a:endParaRPr>
                    </a:p>
                  </a:txBody>
                  <a:tcPr marL="68580" marR="68580" marT="0" marB="0" anchor="ctr"/>
                </a:tc>
              </a:tr>
              <a:tr h="120392">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100" dirty="0" smtClean="0">
                          <a:solidFill>
                            <a:schemeClr val="bg1"/>
                          </a:solidFill>
                          <a:effectLst/>
                          <a:latin typeface="Calibri" panose="020F0502020204030204" pitchFamily="34" charset="0"/>
                          <a:ea typeface="宋体" panose="02010600030101010101" pitchFamily="2" charset="-122"/>
                          <a:cs typeface="Times New Roman" panose="02020603050405020304" pitchFamily="18" charset="0"/>
                        </a:rPr>
                        <a:t>上游管线改造项目</a:t>
                      </a:r>
                      <a:endParaRPr lang="zh-CN" altLang="zh-CN" sz="1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kern="100" dirty="0" smtClean="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武环审</a:t>
                      </a:r>
                      <a:r>
                        <a:rPr lang="en-US" altLang="zh-CN" sz="1100" kern="100" dirty="0" smtClean="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【2022】6</a:t>
                      </a:r>
                      <a:r>
                        <a:rPr lang="zh-CN" altLang="en-US" sz="1100" kern="100" dirty="0" smtClean="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号</a:t>
                      </a:r>
                      <a:endParaRPr lang="zh-CN" altLang="zh-CN" sz="11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0" dirty="0" smtClean="0">
                          <a:solidFill>
                            <a:schemeClr val="tx1"/>
                          </a:solidFill>
                          <a:effectLst/>
                          <a:latin typeface="+mn-lt"/>
                          <a:ea typeface="+mn-ea"/>
                          <a:cs typeface="+mn-cs"/>
                        </a:rPr>
                        <a:t>武汉市生态环境局</a:t>
                      </a:r>
                      <a:endParaRPr lang="zh-CN" altLang="zh-CN" sz="1000" kern="0" dirty="0">
                        <a:solidFill>
                          <a:schemeClr val="tx1"/>
                        </a:solidFill>
                        <a:effectLst/>
                        <a:latin typeface="+mn-lt"/>
                        <a:ea typeface="+mn-ea"/>
                        <a:cs typeface="+mn-cs"/>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000" kern="0" dirty="0" smtClean="0">
                          <a:solidFill>
                            <a:schemeClr val="tx1"/>
                          </a:solidFill>
                          <a:effectLst/>
                          <a:latin typeface="+mn-lt"/>
                          <a:ea typeface="+mn-ea"/>
                          <a:cs typeface="+mn-cs"/>
                        </a:rPr>
                        <a:t>未开工</a:t>
                      </a:r>
                      <a:endParaRPr lang="zh-CN" altLang="zh-CN" sz="1000" kern="0" dirty="0">
                        <a:solidFill>
                          <a:schemeClr val="tx1"/>
                        </a:solidFill>
                        <a:effectLst/>
                        <a:latin typeface="+mn-lt"/>
                        <a:ea typeface="+mn-ea"/>
                        <a:cs typeface="+mn-cs"/>
                      </a:endParaRPr>
                    </a:p>
                  </a:txBody>
                  <a:tcPr marL="68580" marR="68580" marT="0" marB="0" anchor="ctr"/>
                </a:tc>
              </a:tr>
            </a:tbl>
          </a:graphicData>
        </a:graphic>
      </p:graphicFrame>
      <p:pic>
        <p:nvPicPr>
          <p:cNvPr id="8"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15</a:t>
            </a:fld>
            <a:endParaRPr lang="zh-CN" altLang="en-US" sz="1800" b="1" dirty="0"/>
          </a:p>
        </p:txBody>
      </p:sp>
    </p:spTree>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171343" y="197227"/>
            <a:ext cx="4801314" cy="646331"/>
          </a:xfrm>
          <a:prstGeom prst="rect">
            <a:avLst/>
          </a:prstGeom>
        </p:spPr>
        <p:txBody>
          <a:bodyPr wrap="none">
            <a:spAutoFit/>
          </a:bodyPr>
          <a:lstStyle/>
          <a:p>
            <a:pPr algn="ct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九、</a:t>
            </a:r>
            <a:r>
              <a:rPr lang="zh-CN" altLang="en-US" sz="2400" b="1" dirty="0">
                <a:latin typeface="微软雅黑" panose="020B0503020204020204" charset="-122"/>
                <a:ea typeface="微软雅黑" panose="020B0503020204020204" charset="-122"/>
              </a:rPr>
              <a:t>环境突发事件应急信息一览表</a:t>
            </a:r>
            <a:endParaRPr lang="en-US" altLang="zh-CN" sz="2400" b="1" dirty="0">
              <a:latin typeface="微软雅黑" panose="020B0503020204020204" charset="-122"/>
              <a:ea typeface="微软雅黑" panose="020B0503020204020204" charset="-122"/>
              <a:cs typeface="Heiti SC Light"/>
            </a:endParaRPr>
          </a:p>
        </p:txBody>
      </p:sp>
      <p:pic>
        <p:nvPicPr>
          <p:cNvPr id="8"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16</a:t>
            </a:fld>
            <a:endParaRPr lang="zh-CN" altLang="en-US" sz="1800" b="1" dirty="0"/>
          </a:p>
        </p:txBody>
      </p:sp>
      <p:graphicFrame>
        <p:nvGraphicFramePr>
          <p:cNvPr id="12" name="表格 11"/>
          <p:cNvGraphicFramePr>
            <a:graphicFrameLocks noGrp="1"/>
          </p:cNvGraphicFramePr>
          <p:nvPr>
            <p:extLst>
              <p:ext uri="{D42A27DB-BD31-4B8C-83A1-F6EECF244321}">
                <p14:modId xmlns:p14="http://schemas.microsoft.com/office/powerpoint/2010/main" val="1540980596"/>
              </p:ext>
            </p:extLst>
          </p:nvPr>
        </p:nvGraphicFramePr>
        <p:xfrm>
          <a:off x="611560" y="1131590"/>
          <a:ext cx="7920880" cy="2592288"/>
        </p:xfrm>
        <a:graphic>
          <a:graphicData uri="http://schemas.openxmlformats.org/drawingml/2006/table">
            <a:tbl>
              <a:tblPr>
                <a:tableStyleId>{5C22544A-7EE6-4342-B048-85BDC9FD1C3A}</a:tableStyleId>
              </a:tblPr>
              <a:tblGrid>
                <a:gridCol w="2475472"/>
                <a:gridCol w="5445408"/>
              </a:tblGrid>
              <a:tr h="504056">
                <a:tc rowSpan="2">
                  <a:txBody>
                    <a:bodyPr/>
                    <a:lstStyle/>
                    <a:p>
                      <a:pPr algn="ctr" rtl="0" fontAlgn="ctr"/>
                      <a:r>
                        <a:rPr lang="zh-CN" altLang="en-US" sz="1200" b="1" u="none" strike="noStrike" dirty="0">
                          <a:solidFill>
                            <a:schemeClr val="bg1"/>
                          </a:solidFill>
                          <a:effectLst/>
                        </a:rPr>
                        <a:t>突发环境事件应急预案备案情况</a:t>
                      </a:r>
                      <a:endParaRPr lang="zh-CN" altLang="en-US" sz="1200" b="1" i="0" u="none" strike="noStrike" dirty="0">
                        <a:solidFill>
                          <a:schemeClr val="bg1"/>
                        </a:solidFill>
                        <a:effectLst/>
                        <a:latin typeface="宋体" panose="02010600030101010101" pitchFamily="2" charset="-122"/>
                      </a:endParaRPr>
                    </a:p>
                  </a:txBody>
                  <a:tcPr marL="9525" marR="9525" marT="9525" marB="0" anchor="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gradFill>
                  </a:tcPr>
                </a:tc>
                <a:tc>
                  <a:txBody>
                    <a:bodyPr/>
                    <a:lstStyle/>
                    <a:p>
                      <a:pPr algn="l" rtl="0" fontAlgn="ctr"/>
                      <a:r>
                        <a:rPr lang="zh-CN" altLang="en-US" sz="1200" b="0" u="none" strike="noStrike" dirty="0">
                          <a:solidFill>
                            <a:schemeClr val="tx1"/>
                          </a:solidFill>
                          <a:effectLst/>
                        </a:rPr>
                        <a:t>  炼油</a:t>
                      </a:r>
                      <a:r>
                        <a:rPr lang="en-US" altLang="zh-CN" sz="1200" b="0" u="none" strike="noStrike" dirty="0">
                          <a:solidFill>
                            <a:schemeClr val="tx1"/>
                          </a:solidFill>
                          <a:effectLst/>
                        </a:rPr>
                        <a:t>——</a:t>
                      </a:r>
                      <a:r>
                        <a:rPr lang="zh-CN" altLang="en-US" sz="1200" b="0" u="none" strike="noStrike" dirty="0">
                          <a:solidFill>
                            <a:schemeClr val="tx1"/>
                          </a:solidFill>
                          <a:effectLst/>
                        </a:rPr>
                        <a:t>备案部门：武汉市生态环境局；备案表：</a:t>
                      </a:r>
                      <a:r>
                        <a:rPr lang="en-US" altLang="zh-CN" sz="1200" b="0" u="none" strike="noStrike" dirty="0">
                          <a:solidFill>
                            <a:schemeClr val="tx1"/>
                          </a:solidFill>
                          <a:effectLst/>
                        </a:rPr>
                        <a:t>420107-2020-003-H</a:t>
                      </a:r>
                      <a:endParaRPr lang="zh-CN" altLang="en-US" sz="1200" b="0" i="0" u="none" strike="noStrike" dirty="0">
                        <a:solidFill>
                          <a:schemeClr val="tx1"/>
                        </a:solidFill>
                        <a:effectLst/>
                        <a:latin typeface="宋体" panose="02010600030101010101" pitchFamily="2" charset="-122"/>
                      </a:endParaRPr>
                    </a:p>
                  </a:txBody>
                  <a:tcPr marL="9525" marR="9525" marT="9525" marB="0" anchor="ctr">
                    <a:solidFill>
                      <a:schemeClr val="bg1">
                        <a:lumMod val="95000"/>
                      </a:schemeClr>
                    </a:solidFill>
                  </a:tcPr>
                </a:tc>
              </a:tr>
              <a:tr h="448047">
                <a:tc vMerge="1">
                  <a:txBody>
                    <a:bodyPr/>
                    <a:lstStyle/>
                    <a:p>
                      <a:endParaRPr lang="zh-CN"/>
                    </a:p>
                  </a:txBody>
                  <a:tcPr/>
                </a:tc>
                <a:tc>
                  <a:txBody>
                    <a:bodyPr/>
                    <a:lstStyle/>
                    <a:p>
                      <a:pPr algn="l" rtl="0" fontAlgn="ctr"/>
                      <a:r>
                        <a:rPr lang="zh-CN" altLang="en-US" sz="1200" b="0" u="none" strike="noStrike" dirty="0">
                          <a:solidFill>
                            <a:schemeClr val="tx1"/>
                          </a:solidFill>
                          <a:effectLst/>
                        </a:rPr>
                        <a:t>  化工</a:t>
                      </a:r>
                      <a:r>
                        <a:rPr lang="en-US" altLang="zh-CN" sz="1200" b="0" u="none" strike="noStrike" dirty="0">
                          <a:solidFill>
                            <a:schemeClr val="tx1"/>
                          </a:solidFill>
                          <a:effectLst/>
                        </a:rPr>
                        <a:t>——</a:t>
                      </a:r>
                      <a:r>
                        <a:rPr lang="zh-CN" altLang="en-US" sz="1200" b="0" u="none" strike="noStrike" dirty="0">
                          <a:solidFill>
                            <a:schemeClr val="tx1"/>
                          </a:solidFill>
                          <a:effectLst/>
                        </a:rPr>
                        <a:t>备案部门：武汉市生态环境局；备案表：</a:t>
                      </a:r>
                      <a:r>
                        <a:rPr lang="en-US" altLang="zh-CN" sz="1200" b="0" u="none" strike="noStrike" dirty="0">
                          <a:solidFill>
                            <a:schemeClr val="tx1"/>
                          </a:solidFill>
                          <a:effectLst/>
                        </a:rPr>
                        <a:t>420107-2020-007-H</a:t>
                      </a:r>
                      <a:endParaRPr lang="zh-CN" altLang="en-US" sz="1200" b="0" i="0" u="none" strike="noStrike" dirty="0">
                        <a:solidFill>
                          <a:schemeClr val="tx1"/>
                        </a:solidFill>
                        <a:effectLst/>
                        <a:latin typeface="宋体" panose="02010600030101010101" pitchFamily="2" charset="-122"/>
                      </a:endParaRPr>
                    </a:p>
                  </a:txBody>
                  <a:tcPr marL="9525" marR="9525" marT="9525" marB="0" anchor="ctr">
                    <a:solidFill>
                      <a:schemeClr val="bg1">
                        <a:lumMod val="95000"/>
                      </a:schemeClr>
                    </a:solidFill>
                  </a:tcPr>
                </a:tc>
              </a:tr>
              <a:tr h="904875">
                <a:tc>
                  <a:txBody>
                    <a:bodyPr/>
                    <a:lstStyle/>
                    <a:p>
                      <a:pPr algn="l" rtl="0" fontAlgn="ctr"/>
                      <a:r>
                        <a:rPr lang="zh-CN" altLang="en-US" sz="1200" u="none" strike="noStrike" dirty="0">
                          <a:effectLst/>
                        </a:rPr>
                        <a:t>        </a:t>
                      </a:r>
                      <a:r>
                        <a:rPr lang="zh-CN" altLang="en-US" sz="1200" b="1" u="none" strike="noStrike" dirty="0">
                          <a:solidFill>
                            <a:schemeClr val="bg1"/>
                          </a:solidFill>
                          <a:effectLst/>
                        </a:rPr>
                        <a:t>环境风险防范工作开展情况</a:t>
                      </a:r>
                      <a:endParaRPr lang="zh-CN" altLang="en-US" sz="1200" b="1" i="0" u="none" strike="noStrike" dirty="0">
                        <a:solidFill>
                          <a:schemeClr val="bg1"/>
                        </a:solidFill>
                        <a:effectLst/>
                        <a:latin typeface="宋体" panose="02010600030101010101" pitchFamily="2" charset="-122"/>
                      </a:endParaRPr>
                    </a:p>
                  </a:txBody>
                  <a:tcPr marL="9525" marR="9525" marT="9525" marB="0" anchor="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gradFill>
                  </a:tcPr>
                </a:tc>
                <a:tc>
                  <a:txBody>
                    <a:bodyPr/>
                    <a:lstStyle/>
                    <a:p>
                      <a:pPr algn="l" rtl="0" fontAlgn="ctr"/>
                      <a:r>
                        <a:rPr lang="zh-CN" altLang="en-US" sz="1200" b="0" u="none" strike="noStrike" dirty="0">
                          <a:effectLst/>
                          <a:latin typeface="+mn-ea"/>
                          <a:ea typeface="+mn-ea"/>
                        </a:rPr>
                        <a:t>    </a:t>
                      </a:r>
                      <a:r>
                        <a:rPr lang="zh-CN" altLang="en-US" sz="1200" b="0" u="none" strike="noStrike" dirty="0" smtClean="0">
                          <a:effectLst/>
                          <a:latin typeface="+mn-ea"/>
                          <a:ea typeface="+mn-ea"/>
                        </a:rPr>
                        <a:t>公司</a:t>
                      </a:r>
                      <a:r>
                        <a:rPr lang="zh-CN" altLang="en-US" sz="1200" b="0" u="none" strike="noStrike" dirty="0">
                          <a:effectLst/>
                          <a:latin typeface="+mn-ea"/>
                          <a:ea typeface="+mn-ea"/>
                        </a:rPr>
                        <a:t>内部成立了环境污染事故应急处理领导小组，负责全公司环境污染事故应急处理的组织、指导、协调、事故调查分析与处理、向上级主管部门报告、内部督促整改和考核等工作。日常工作中，加强预防及预警，一旦发生环境污染事故，立即启动应急预案，保障整个应急处理工作有序进行。</a:t>
                      </a:r>
                      <a:endParaRPr lang="zh-CN" altLang="en-US" sz="1200" b="0" i="0" u="none" strike="noStrike" dirty="0">
                        <a:solidFill>
                          <a:srgbClr val="000000"/>
                        </a:solidFill>
                        <a:effectLst/>
                        <a:latin typeface="+mn-ea"/>
                        <a:ea typeface="+mn-ea"/>
                      </a:endParaRPr>
                    </a:p>
                  </a:txBody>
                  <a:tcPr marL="9525" marR="9525" marT="9525" marB="0" anchor="ctr">
                    <a:solidFill>
                      <a:schemeClr val="bg1">
                        <a:lumMod val="95000"/>
                      </a:schemeClr>
                    </a:solidFill>
                  </a:tcPr>
                </a:tc>
              </a:tr>
              <a:tr h="375270">
                <a:tc rowSpan="2">
                  <a:txBody>
                    <a:bodyPr/>
                    <a:lstStyle/>
                    <a:p>
                      <a:pPr algn="ctr" rtl="0" fontAlgn="ctr"/>
                      <a:r>
                        <a:rPr lang="zh-CN" altLang="en-US" sz="1200" b="1" u="none" strike="noStrike" kern="1200" dirty="0" smtClean="0">
                          <a:solidFill>
                            <a:schemeClr val="bg1"/>
                          </a:solidFill>
                          <a:effectLst/>
                          <a:latin typeface="+mn-lt"/>
                          <a:ea typeface="+mn-ea"/>
                          <a:cs typeface="+mn-cs"/>
                        </a:rPr>
                        <a:t>清洁生产审核情况</a:t>
                      </a:r>
                      <a:endParaRPr lang="zh-CN" altLang="en-US" sz="1200" b="1" u="none" strike="noStrike" kern="1200" dirty="0">
                        <a:solidFill>
                          <a:schemeClr val="bg1"/>
                        </a:solidFill>
                        <a:effectLst/>
                        <a:latin typeface="+mn-lt"/>
                        <a:ea typeface="+mn-ea"/>
                        <a:cs typeface="+mn-cs"/>
                      </a:endParaRPr>
                    </a:p>
                  </a:txBody>
                  <a:tcPr marL="9525" marR="9525" marT="9525" marB="0" anchor="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gradFill>
                  </a:tcPr>
                </a:tc>
                <a:tc>
                  <a:txBody>
                    <a:bodyPr/>
                    <a:lstStyle/>
                    <a:p>
                      <a:pPr algn="l" rtl="0" fontAlgn="ctr"/>
                      <a:r>
                        <a:rPr lang="zh-CN" altLang="en-US" sz="1200" b="0" u="none" strike="noStrike" kern="1200" dirty="0" smtClean="0">
                          <a:solidFill>
                            <a:schemeClr val="dk1"/>
                          </a:solidFill>
                          <a:effectLst/>
                          <a:latin typeface="+mn-ea"/>
                          <a:ea typeface="+mn-ea"/>
                          <a:cs typeface="+mn-cs"/>
                        </a:rPr>
                        <a:t> 炼油</a:t>
                      </a:r>
                      <a:r>
                        <a:rPr lang="en-US" altLang="zh-CN" sz="1200" b="0" u="none" strike="noStrike" kern="1200" dirty="0" smtClean="0">
                          <a:solidFill>
                            <a:schemeClr val="dk1"/>
                          </a:solidFill>
                          <a:effectLst/>
                          <a:latin typeface="+mn-ea"/>
                          <a:ea typeface="+mn-ea"/>
                          <a:cs typeface="+mn-cs"/>
                        </a:rPr>
                        <a:t>——2017</a:t>
                      </a:r>
                      <a:r>
                        <a:rPr lang="zh-CN" altLang="en-US" sz="1200" b="0" u="none" strike="noStrike" kern="1200" dirty="0" smtClean="0">
                          <a:solidFill>
                            <a:schemeClr val="dk1"/>
                          </a:solidFill>
                          <a:effectLst/>
                          <a:latin typeface="+mn-ea"/>
                          <a:ea typeface="+mn-ea"/>
                          <a:cs typeface="+mn-cs"/>
                        </a:rPr>
                        <a:t>年</a:t>
                      </a:r>
                      <a:r>
                        <a:rPr lang="en-US" altLang="zh-CN" sz="1200" b="0" u="none" strike="noStrike" kern="1200" dirty="0" smtClean="0">
                          <a:solidFill>
                            <a:schemeClr val="dk1"/>
                          </a:solidFill>
                          <a:effectLst/>
                          <a:latin typeface="+mn-ea"/>
                          <a:ea typeface="+mn-ea"/>
                          <a:cs typeface="+mn-cs"/>
                        </a:rPr>
                        <a:t>9</a:t>
                      </a:r>
                      <a:r>
                        <a:rPr lang="zh-CN" altLang="en-US" sz="1200" b="0" u="none" strike="noStrike" kern="1200" dirty="0" smtClean="0">
                          <a:solidFill>
                            <a:schemeClr val="dk1"/>
                          </a:solidFill>
                          <a:effectLst/>
                          <a:latin typeface="+mn-ea"/>
                          <a:ea typeface="+mn-ea"/>
                          <a:cs typeface="+mn-cs"/>
                        </a:rPr>
                        <a:t>月通过武汉市清洁生产审核验收，武发改环资</a:t>
                      </a:r>
                      <a:r>
                        <a:rPr lang="en-US" altLang="zh-CN" sz="1200" b="0" u="none" strike="noStrike" kern="1200" dirty="0" smtClean="0">
                          <a:solidFill>
                            <a:schemeClr val="dk1"/>
                          </a:solidFill>
                          <a:effectLst/>
                          <a:latin typeface="+mn-ea"/>
                          <a:ea typeface="+mn-ea"/>
                          <a:cs typeface="+mn-cs"/>
                        </a:rPr>
                        <a:t>【2017】660</a:t>
                      </a:r>
                      <a:r>
                        <a:rPr lang="zh-CN" altLang="en-US" sz="1200" b="0" u="none" strike="noStrike" kern="1200" dirty="0" smtClean="0">
                          <a:solidFill>
                            <a:schemeClr val="dk1"/>
                          </a:solidFill>
                          <a:effectLst/>
                          <a:latin typeface="+mn-ea"/>
                          <a:ea typeface="+mn-ea"/>
                          <a:cs typeface="+mn-cs"/>
                        </a:rPr>
                        <a:t>号</a:t>
                      </a:r>
                      <a:endParaRPr lang="zh-CN" altLang="en-US" sz="1200" b="0" u="none" strike="noStrike" kern="1200" dirty="0">
                        <a:solidFill>
                          <a:schemeClr val="dk1"/>
                        </a:solidFill>
                        <a:effectLst/>
                        <a:latin typeface="+mn-ea"/>
                        <a:ea typeface="+mn-ea"/>
                        <a:cs typeface="+mn-cs"/>
                      </a:endParaRPr>
                    </a:p>
                  </a:txBody>
                  <a:tcPr marL="9525" marR="9525" marT="9525" marB="0" anchor="ctr">
                    <a:solidFill>
                      <a:schemeClr val="bg1">
                        <a:lumMod val="95000"/>
                      </a:schemeClr>
                    </a:solidFill>
                  </a:tcPr>
                </a:tc>
              </a:tr>
              <a:tr h="360040">
                <a:tc vMerge="1">
                  <a:txBody>
                    <a:bodyPr/>
                    <a:lstStyle/>
                    <a:p>
                      <a:pPr algn="l" rtl="0" fontAlgn="ctr"/>
                      <a:endParaRPr lang="zh-CN" altLang="en-US" sz="1200" b="1" i="0" u="none" strike="noStrike" dirty="0">
                        <a:solidFill>
                          <a:schemeClr val="bg1"/>
                        </a:solidFill>
                        <a:effectLst/>
                        <a:latin typeface="宋体" panose="02010600030101010101" pitchFamily="2" charset="-122"/>
                      </a:endParaRPr>
                    </a:p>
                  </a:txBody>
                  <a:tcPr marL="9525" marR="9525" marT="9525" marB="0" anchor="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gradFill>
                  </a:tcPr>
                </a:tc>
                <a:tc>
                  <a:txBody>
                    <a:bodyPr/>
                    <a:lstStyle/>
                    <a:p>
                      <a:pPr algn="l" rtl="0" fontAlgn="ctr"/>
                      <a:r>
                        <a:rPr lang="zh-CN" altLang="en-US" sz="1200" b="0" u="none" strike="noStrike" kern="1200" dirty="0" smtClean="0">
                          <a:solidFill>
                            <a:schemeClr val="dk1"/>
                          </a:solidFill>
                          <a:effectLst/>
                          <a:latin typeface="+mn-ea"/>
                          <a:ea typeface="+mn-ea"/>
                          <a:cs typeface="+mn-cs"/>
                        </a:rPr>
                        <a:t> 化工</a:t>
                      </a:r>
                      <a:r>
                        <a:rPr lang="en-US" altLang="zh-CN" sz="1200" b="0" u="none" strike="noStrike" kern="1200" dirty="0" smtClean="0">
                          <a:solidFill>
                            <a:schemeClr val="dk1"/>
                          </a:solidFill>
                          <a:effectLst/>
                          <a:latin typeface="+mn-ea"/>
                          <a:ea typeface="+mn-ea"/>
                          <a:cs typeface="+mn-cs"/>
                        </a:rPr>
                        <a:t>——2021</a:t>
                      </a:r>
                      <a:r>
                        <a:rPr lang="zh-CN" altLang="en-US" sz="1200" b="0" u="none" strike="noStrike" kern="1200" dirty="0" smtClean="0">
                          <a:solidFill>
                            <a:schemeClr val="dk1"/>
                          </a:solidFill>
                          <a:effectLst/>
                          <a:latin typeface="+mn-ea"/>
                          <a:ea typeface="+mn-ea"/>
                          <a:cs typeface="+mn-cs"/>
                        </a:rPr>
                        <a:t>年</a:t>
                      </a:r>
                      <a:r>
                        <a:rPr lang="en-US" altLang="zh-CN" sz="1200" b="0" u="none" strike="noStrike" kern="1200" dirty="0" smtClean="0">
                          <a:solidFill>
                            <a:schemeClr val="dk1"/>
                          </a:solidFill>
                          <a:effectLst/>
                          <a:latin typeface="+mn-ea"/>
                          <a:ea typeface="+mn-ea"/>
                          <a:cs typeface="+mn-cs"/>
                        </a:rPr>
                        <a:t>12</a:t>
                      </a:r>
                      <a:r>
                        <a:rPr lang="zh-CN" altLang="en-US" sz="1200" b="0" u="none" strike="noStrike" kern="1200" dirty="0" smtClean="0">
                          <a:solidFill>
                            <a:schemeClr val="dk1"/>
                          </a:solidFill>
                          <a:effectLst/>
                          <a:latin typeface="+mn-ea"/>
                          <a:ea typeface="+mn-ea"/>
                          <a:cs typeface="+mn-cs"/>
                        </a:rPr>
                        <a:t>月通过武汉市清洁生产审核验收，武发改资源</a:t>
                      </a:r>
                      <a:r>
                        <a:rPr lang="en-US" altLang="zh-CN" sz="1200" b="0" u="none" strike="noStrike" kern="1200" dirty="0" smtClean="0">
                          <a:solidFill>
                            <a:schemeClr val="dk1"/>
                          </a:solidFill>
                          <a:effectLst/>
                          <a:latin typeface="+mn-ea"/>
                          <a:ea typeface="+mn-ea"/>
                          <a:cs typeface="+mn-cs"/>
                        </a:rPr>
                        <a:t>【2021】477</a:t>
                      </a:r>
                      <a:r>
                        <a:rPr lang="zh-CN" altLang="en-US" sz="1200" b="0" u="none" strike="noStrike" kern="1200" dirty="0" smtClean="0">
                          <a:solidFill>
                            <a:schemeClr val="dk1"/>
                          </a:solidFill>
                          <a:effectLst/>
                          <a:latin typeface="+mn-ea"/>
                          <a:ea typeface="+mn-ea"/>
                          <a:cs typeface="+mn-cs"/>
                        </a:rPr>
                        <a:t>号</a:t>
                      </a:r>
                      <a:endParaRPr lang="zh-CN" altLang="en-US" sz="1200" b="0" u="none" strike="noStrike" kern="1200" dirty="0">
                        <a:solidFill>
                          <a:schemeClr val="dk1"/>
                        </a:solidFill>
                        <a:effectLst/>
                        <a:latin typeface="+mn-ea"/>
                        <a:ea typeface="+mn-ea"/>
                        <a:cs typeface="+mn-cs"/>
                      </a:endParaRPr>
                    </a:p>
                  </a:txBody>
                  <a:tcPr marL="9525" marR="9525" marT="9525" marB="0" anchor="ctr">
                    <a:solidFill>
                      <a:schemeClr val="bg1">
                        <a:lumMod val="95000"/>
                      </a:schemeClr>
                    </a:solidFill>
                  </a:tcPr>
                </a:tc>
              </a:tr>
            </a:tbl>
          </a:graphicData>
        </a:graphic>
      </p:graphicFrame>
    </p:spTree>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732636" y="197227"/>
            <a:ext cx="3570208" cy="646331"/>
          </a:xfrm>
          <a:prstGeom prst="rect">
            <a:avLst/>
          </a:prstGeom>
        </p:spPr>
        <p:txBody>
          <a:bodyPr wrap="none">
            <a:spAutoFit/>
          </a:bodyPr>
          <a:lstStyle/>
          <a:p>
            <a:pPr algn="ct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十、</a:t>
            </a:r>
            <a:r>
              <a:rPr lang="zh-CN" altLang="en-US" sz="2400" b="1" dirty="0">
                <a:latin typeface="微软雅黑" panose="020B0503020204020204" charset="-122"/>
                <a:ea typeface="微软雅黑" panose="020B0503020204020204" charset="-122"/>
              </a:rPr>
              <a:t>其他环境信息一览表</a:t>
            </a:r>
            <a:endParaRPr lang="en-US" altLang="zh-CN" sz="2400" b="1" dirty="0">
              <a:latin typeface="微软雅黑" panose="020B0503020204020204" charset="-122"/>
              <a:ea typeface="微软雅黑" panose="020B0503020204020204" charset="-122"/>
              <a:cs typeface="Heiti SC Light"/>
            </a:endParaRPr>
          </a:p>
        </p:txBody>
      </p:sp>
      <p:graphicFrame>
        <p:nvGraphicFramePr>
          <p:cNvPr id="3" name="表格 2"/>
          <p:cNvGraphicFramePr>
            <a:graphicFrameLocks noGrp="1"/>
          </p:cNvGraphicFramePr>
          <p:nvPr>
            <p:extLst>
              <p:ext uri="{D42A27DB-BD31-4B8C-83A1-F6EECF244321}">
                <p14:modId xmlns:p14="http://schemas.microsoft.com/office/powerpoint/2010/main" val="2286618459"/>
              </p:ext>
            </p:extLst>
          </p:nvPr>
        </p:nvGraphicFramePr>
        <p:xfrm>
          <a:off x="611559" y="1030578"/>
          <a:ext cx="7920881" cy="1685188"/>
        </p:xfrm>
        <a:graphic>
          <a:graphicData uri="http://schemas.openxmlformats.org/drawingml/2006/table">
            <a:tbl>
              <a:tblPr firstRow="1" firstCol="1" bandRow="1">
                <a:tableStyleId>{5C22544A-7EE6-4342-B048-85BDC9FD1C3A}</a:tableStyleId>
              </a:tblPr>
              <a:tblGrid>
                <a:gridCol w="2035029"/>
                <a:gridCol w="1126076"/>
                <a:gridCol w="1364571"/>
                <a:gridCol w="1297231"/>
                <a:gridCol w="2097974"/>
              </a:tblGrid>
              <a:tr h="331200">
                <a:tc>
                  <a:txBody>
                    <a:bodyPr/>
                    <a:lstStyle/>
                    <a:p>
                      <a:pPr algn="ctr">
                        <a:spcAft>
                          <a:spcPts val="0"/>
                        </a:spcAft>
                      </a:pPr>
                      <a:r>
                        <a:rPr lang="zh-CN" sz="1100" kern="0" dirty="0">
                          <a:effectLst/>
                        </a:rPr>
                        <a:t>认证项目名称</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认证单位</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认证时间</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认证结果</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认证文件文号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489892">
                <a:tc>
                  <a:txBody>
                    <a:bodyPr/>
                    <a:lstStyle/>
                    <a:p>
                      <a:pPr algn="ctr">
                        <a:spcAft>
                          <a:spcPts val="0"/>
                        </a:spcAft>
                      </a:pPr>
                      <a:r>
                        <a:rPr lang="en-US" sz="1100" kern="0" dirty="0">
                          <a:effectLst/>
                        </a:rPr>
                        <a:t>ISO14001:2015</a:t>
                      </a:r>
                      <a:r>
                        <a:rPr lang="zh-CN" sz="1100" kern="0" dirty="0">
                          <a:effectLst/>
                        </a:rPr>
                        <a:t>环境管理体系认证</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spcAft>
                          <a:spcPts val="0"/>
                        </a:spcAft>
                      </a:pPr>
                      <a:r>
                        <a:rPr lang="zh-CN" altLang="en-US" sz="1100" kern="0" dirty="0">
                          <a:effectLst/>
                        </a:rPr>
                        <a:t>中国船级社质量认证公司</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100" kern="0" dirty="0">
                          <a:effectLst/>
                        </a:rPr>
                        <a:t>2018.8.29</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zh-CN" sz="1100" kern="0" dirty="0">
                          <a:effectLst/>
                        </a:rPr>
                        <a:t>保持认证</a:t>
                      </a:r>
                      <a:r>
                        <a:rPr lang="en-US" sz="1100" kern="0" dirty="0">
                          <a:effectLst/>
                        </a:rPr>
                        <a:t/>
                      </a:r>
                      <a:br>
                        <a:rPr lang="en-US" sz="1100" kern="0" dirty="0">
                          <a:effectLst/>
                        </a:rPr>
                      </a:br>
                      <a:r>
                        <a:rPr lang="zh-CN" sz="1100" kern="0" dirty="0">
                          <a:effectLst/>
                        </a:rPr>
                        <a:t>注册资格</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100" kern="0" dirty="0">
                          <a:effectLst/>
                        </a:rPr>
                        <a:t>00518E32394R</a:t>
                      </a:r>
                      <a:r>
                        <a:rPr lang="en-US" altLang="zh-CN" sz="1100" kern="0" dirty="0">
                          <a:effectLst/>
                        </a:rPr>
                        <a:t>0</a:t>
                      </a:r>
                      <a:r>
                        <a:rPr lang="en-US" sz="1100" kern="0" dirty="0">
                          <a:effectLst/>
                        </a:rPr>
                        <a:t>L</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r>
              <a:tr h="432048">
                <a:tc gridSpan="2">
                  <a:txBody>
                    <a:bodyPr/>
                    <a:lstStyle/>
                    <a:p>
                      <a:pPr algn="l">
                        <a:spcAft>
                          <a:spcPts val="0"/>
                        </a:spcAft>
                      </a:pPr>
                      <a:r>
                        <a:rPr lang="zh-CN" sz="1100" kern="0" dirty="0">
                          <a:effectLst/>
                        </a:rPr>
                        <a:t>排污许可证</a:t>
                      </a:r>
                      <a:r>
                        <a:rPr lang="zh-CN" altLang="en-US" sz="1100" kern="0" dirty="0">
                          <a:effectLst/>
                        </a:rPr>
                        <a:t>编号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hMerge="1">
                  <a:txBody>
                    <a:bodyPr/>
                    <a:lstStyle/>
                    <a:p>
                      <a:endParaRPr lang="zh-CN"/>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炼油：</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914201000777291907005P</a:t>
                      </a:r>
                    </a:p>
                    <a:p>
                      <a:pPr marL="0" marR="0" indent="0" algn="ctr" defTabSz="914400" rtl="0" eaLnBrk="1" fontAlgn="auto" latinLnBrk="0" hangingPunct="1">
                        <a:lnSpc>
                          <a:spcPct val="100000"/>
                        </a:lnSpc>
                        <a:spcBef>
                          <a:spcPts val="0"/>
                        </a:spcBef>
                        <a:spcAft>
                          <a:spcPts val="0"/>
                        </a:spcAft>
                        <a:buClrTx/>
                        <a:buSzTx/>
                        <a:buFontTx/>
                        <a:buNone/>
                        <a:defRPr/>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化工：</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914201000777291907001P</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hMerge="1">
                  <a:txBody>
                    <a:bodyPr/>
                    <a:lstStyle/>
                    <a:p>
                      <a:endParaRPr lang="zh-CN"/>
                    </a:p>
                  </a:txBody>
                  <a:tcPr/>
                </a:tc>
                <a:tc hMerge="1">
                  <a:txBody>
                    <a:bodyPr/>
                    <a:lstStyle/>
                    <a:p>
                      <a:endParaRPr lang="zh-CN"/>
                    </a:p>
                  </a:txBody>
                  <a:tcPr/>
                </a:tc>
              </a:tr>
              <a:tr h="432048">
                <a:tc gridSpan="2">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辐射安全许可证编号</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hMerge="1">
                  <a:txBody>
                    <a:bodyPr/>
                    <a:lstStyle/>
                    <a:p>
                      <a:endParaRPr lang="zh-CN"/>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kern="100" dirty="0">
                          <a:effectLst/>
                          <a:latin typeface="Calibri" panose="020F0502020204030204" pitchFamily="34" charset="0"/>
                          <a:ea typeface="宋体" panose="02010600030101010101" pitchFamily="2" charset="-122"/>
                          <a:cs typeface="Times New Roman" panose="02020603050405020304" pitchFamily="18" charset="0"/>
                        </a:rPr>
                        <a:t>鄂环辐证</a:t>
                      </a:r>
                      <a:r>
                        <a:rPr lang="en-US" altLang="zh-CN" sz="1100" kern="100" dirty="0">
                          <a:effectLst/>
                          <a:latin typeface="Calibri" panose="020F0502020204030204" pitchFamily="34" charset="0"/>
                          <a:ea typeface="宋体" panose="02010600030101010101" pitchFamily="2" charset="-122"/>
                          <a:cs typeface="Times New Roman" panose="02020603050405020304" pitchFamily="18" charset="0"/>
                        </a:rPr>
                        <a:t>【A0019】</a:t>
                      </a:r>
                    </a:p>
                  </a:txBody>
                  <a:tcPr marL="47625" marR="0" marT="0" marB="0" anchor="ctr"/>
                </a:tc>
                <a:tc hMerge="1">
                  <a:txBody>
                    <a:bodyPr/>
                    <a:lstStyle/>
                    <a:p>
                      <a:endParaRPr lang="zh-CN"/>
                    </a:p>
                  </a:txBody>
                  <a:tcPr/>
                </a:tc>
                <a:tc hMerge="1">
                  <a:txBody>
                    <a:bodyPr/>
                    <a:lstStyle/>
                    <a:p>
                      <a:endParaRPr lang="zh-CN"/>
                    </a:p>
                  </a:txBody>
                  <a:tcPr/>
                </a:tc>
              </a:tr>
            </a:tbl>
          </a:graphicData>
        </a:graphic>
      </p:graphicFrame>
      <p:pic>
        <p:nvPicPr>
          <p:cNvPr id="8"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17</a:t>
            </a:fld>
            <a:endParaRPr lang="zh-CN" altLang="en-US" sz="1800" b="1" dirty="0"/>
          </a:p>
        </p:txBody>
      </p:sp>
      <p:sp>
        <p:nvSpPr>
          <p:cNvPr id="1025" name="Rectangle 1"/>
          <p:cNvSpPr>
            <a:spLocks noChangeArrowheads="1"/>
          </p:cNvSpPr>
          <p:nvPr/>
        </p:nvSpPr>
        <p:spPr bwMode="auto">
          <a:xfrm>
            <a:off x="1043608" y="3043044"/>
            <a:ext cx="6948264" cy="56958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04800" algn="l" defTabSz="914400" rtl="0" eaLnBrk="1" fontAlgn="base" latinLnBrk="0" hangingPunct="1">
              <a:lnSpc>
                <a:spcPct val="150000"/>
              </a:lnSpc>
              <a:spcBef>
                <a:spcPct val="0"/>
              </a:spcBef>
              <a:spcAft>
                <a:spcPct val="0"/>
              </a:spcAft>
              <a:buClrTx/>
              <a:buSzTx/>
              <a:buFontTx/>
              <a:buNone/>
            </a:pPr>
            <a:r>
              <a:rPr kumimoji="0" lang="zh-CN" sz="11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其他企业基本信息、排污信息及污染物监测信息等详见湖北省生态环境厅企业自行监测信息发布平台：</a:t>
            </a:r>
            <a:r>
              <a:rPr kumimoji="0" lang="en-US" altLang="zh-CN" sz="1100" b="0" i="0" u="none" strike="noStrike" cap="none" normalizeH="0" baseline="0" dirty="0">
                <a:ln>
                  <a:noFill/>
                </a:ln>
                <a:effectLst/>
                <a:latin typeface="Times New Roman" panose="02020603050405020304" pitchFamily="18" charset="0"/>
                <a:ea typeface="宋体" panose="02010600030101010101" pitchFamily="2" charset="-122"/>
                <a:cs typeface="Times New Roman" panose="02020603050405020304" pitchFamily="18" charset="0"/>
              </a:rPr>
              <a:t>http://</a:t>
            </a:r>
            <a:r>
              <a:rPr kumimoji="0" lang="en-US" altLang="zh-CN" sz="1100" b="0" i="0" u="none" strike="noStrike" cap="none" normalizeH="0" baseline="0" dirty="0" smtClean="0">
                <a:ln>
                  <a:noFill/>
                </a:ln>
                <a:effectLst/>
                <a:latin typeface="Times New Roman" panose="02020603050405020304" pitchFamily="18" charset="0"/>
                <a:ea typeface="宋体" panose="02010600030101010101" pitchFamily="2" charset="-122"/>
                <a:cs typeface="Times New Roman" panose="02020603050405020304" pitchFamily="18" charset="0"/>
              </a:rPr>
              <a:t>59.172.208.45:8099/epsm</a:t>
            </a:r>
            <a:endParaRPr kumimoji="0" lang="en-US" altLang="zh-CN" sz="1100" b="0" i="0" u="none" strike="noStrike" cap="none" normalizeH="0" baseline="0" dirty="0">
              <a:ln>
                <a:noFill/>
              </a:ln>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092351" y="1329578"/>
            <a:ext cx="1824538" cy="584775"/>
          </a:xfrm>
          <a:prstGeom prst="rect">
            <a:avLst/>
          </a:prstGeom>
        </p:spPr>
        <p:txBody>
          <a:bodyPr wrap="none">
            <a:spAutoFit/>
          </a:bodyPr>
          <a:lstStyle/>
          <a:p>
            <a:r>
              <a:rPr lang="en-US" altLang="zh-CN" sz="3200" dirty="0">
                <a:solidFill>
                  <a:schemeClr val="bg1"/>
                </a:solidFill>
                <a:latin typeface="Arial" panose="020B0604020202020204"/>
                <a:cs typeface="Arial" panose="020B0604020202020204"/>
              </a:rPr>
              <a:t>Contents</a:t>
            </a:r>
            <a:endParaRPr lang="zh-CN" altLang="en-US" sz="3200" dirty="0">
              <a:solidFill>
                <a:schemeClr val="bg1"/>
              </a:solidFill>
              <a:latin typeface="Arial" panose="020B0604020202020204"/>
              <a:cs typeface="Arial" panose="020B0604020202020204"/>
            </a:endParaRPr>
          </a:p>
        </p:txBody>
      </p:sp>
      <p:sp>
        <p:nvSpPr>
          <p:cNvPr id="3" name="矩形 2"/>
          <p:cNvSpPr/>
          <p:nvPr/>
        </p:nvSpPr>
        <p:spPr>
          <a:xfrm>
            <a:off x="7452321" y="1768160"/>
            <a:ext cx="869149" cy="461665"/>
          </a:xfrm>
          <a:prstGeom prst="rect">
            <a:avLst/>
          </a:prstGeom>
        </p:spPr>
        <p:txBody>
          <a:bodyPr wrap="none">
            <a:spAutoFit/>
          </a:bodyPr>
          <a:lstStyle/>
          <a:p>
            <a:r>
              <a:rPr lang="zh-CN" altLang="en-US" sz="2400" dirty="0">
                <a:solidFill>
                  <a:srgbClr val="FFFFFF"/>
                </a:solidFill>
                <a:latin typeface="方正兰亭中黑简体" panose="02000000000000000000" charset="-122"/>
                <a:ea typeface="方正兰亭中黑简体" panose="02000000000000000000" charset="-122"/>
              </a:rPr>
              <a:t>目 录</a:t>
            </a:r>
          </a:p>
        </p:txBody>
      </p:sp>
      <p:sp>
        <p:nvSpPr>
          <p:cNvPr id="7" name="矩形 6"/>
          <p:cNvSpPr/>
          <p:nvPr/>
        </p:nvSpPr>
        <p:spPr>
          <a:xfrm>
            <a:off x="1144242" y="1187996"/>
            <a:ext cx="5400750" cy="3323987"/>
          </a:xfrm>
          <a:prstGeom prst="rect">
            <a:avLst/>
          </a:prstGeom>
        </p:spPr>
        <p:txBody>
          <a:bodyPr wrap="square">
            <a:spAutoFit/>
          </a:bodyPr>
          <a:lstStyle/>
          <a:p>
            <a:pPr>
              <a:lnSpc>
                <a:spcPct val="150000"/>
              </a:lnSpc>
              <a:buFont typeface="Arial" panose="020B0604020202020204" pitchFamily="34" charset="0"/>
              <a:buNone/>
              <a:defRPr/>
            </a:pPr>
            <a:r>
              <a:rPr lang="zh-CN" altLang="en-US" sz="1400" b="1" dirty="0">
                <a:latin typeface="微软雅黑" panose="020B0503020204020204" charset="-122"/>
                <a:ea typeface="微软雅黑" panose="020B0503020204020204" charset="-122"/>
                <a:cs typeface="Heiti SC Light"/>
              </a:rPr>
              <a:t>一、基础信息一览表</a:t>
            </a:r>
            <a:endParaRPr lang="en-US" altLang="zh-CN" sz="1400" b="1" dirty="0">
              <a:latin typeface="微软雅黑" panose="020B0503020204020204" charset="-122"/>
              <a:ea typeface="微软雅黑" panose="020B0503020204020204" charset="-122"/>
              <a:cs typeface="Heiti SC Light"/>
            </a:endParaRPr>
          </a:p>
          <a:p>
            <a:pPr>
              <a:lnSpc>
                <a:spcPct val="150000"/>
              </a:lnSpc>
            </a:pPr>
            <a:r>
              <a:rPr lang="zh-CN" altLang="en-US" sz="1400" b="1" dirty="0">
                <a:latin typeface="微软雅黑" panose="020B0503020204020204" charset="-122"/>
                <a:ea typeface="微软雅黑" panose="020B0503020204020204" charset="-122"/>
                <a:cs typeface="Heiti SC Light"/>
              </a:rPr>
              <a:t>二、废气排放信息一览表</a:t>
            </a:r>
            <a:r>
              <a:rPr lang="en-US" altLang="zh-CN" sz="1400" b="1" dirty="0">
                <a:latin typeface="微软雅黑" panose="020B0503020204020204" charset="-122"/>
                <a:ea typeface="微软雅黑" panose="020B0503020204020204" charset="-122"/>
                <a:cs typeface="Heiti SC Light"/>
              </a:rPr>
              <a:t>(</a:t>
            </a:r>
            <a:r>
              <a:rPr lang="en-US" altLang="zh-CN" sz="1400" b="1" dirty="0" smtClean="0">
                <a:latin typeface="微软雅黑" panose="020B0503020204020204" charset="-122"/>
                <a:ea typeface="微软雅黑" panose="020B0503020204020204" charset="-122"/>
                <a:cs typeface="Heiti SC Light"/>
              </a:rPr>
              <a:t>2022Q1)</a:t>
            </a:r>
            <a:endParaRPr lang="en-US" altLang="zh-CN" sz="1400" b="1" dirty="0">
              <a:latin typeface="微软雅黑" panose="020B0503020204020204" charset="-122"/>
              <a:ea typeface="微软雅黑" panose="020B0503020204020204" charset="-122"/>
              <a:cs typeface="Heiti SC Light"/>
            </a:endParaRPr>
          </a:p>
          <a:p>
            <a:pPr>
              <a:lnSpc>
                <a:spcPct val="150000"/>
              </a:lnSpc>
            </a:pPr>
            <a:r>
              <a:rPr lang="zh-CN" altLang="en-US" sz="1400" b="1" dirty="0">
                <a:latin typeface="微软雅黑" panose="020B0503020204020204" charset="-122"/>
                <a:ea typeface="微软雅黑" panose="020B0503020204020204" charset="-122"/>
                <a:cs typeface="Heiti SC Light"/>
              </a:rPr>
              <a:t>三</a:t>
            </a:r>
            <a:r>
              <a:rPr lang="zh-CN" altLang="en-US" sz="1400" b="1" dirty="0" smtClean="0">
                <a:latin typeface="微软雅黑" panose="020B0503020204020204" charset="-122"/>
                <a:ea typeface="微软雅黑" panose="020B0503020204020204" charset="-122"/>
                <a:cs typeface="Heiti SC Light"/>
              </a:rPr>
              <a:t>、各</a:t>
            </a:r>
            <a:r>
              <a:rPr lang="zh-CN" altLang="en-US" sz="1400" b="1" dirty="0">
                <a:latin typeface="微软雅黑" panose="020B0503020204020204" charset="-122"/>
                <a:ea typeface="微软雅黑" panose="020B0503020204020204" charset="-122"/>
                <a:cs typeface="Heiti SC Light"/>
              </a:rPr>
              <a:t>废气污染物排放量统计</a:t>
            </a:r>
            <a:endParaRPr lang="en-US" altLang="zh-CN" sz="1400" b="1" dirty="0">
              <a:latin typeface="微软雅黑" panose="020B0503020204020204" charset="-122"/>
              <a:ea typeface="微软雅黑" panose="020B0503020204020204" charset="-122"/>
              <a:cs typeface="Heiti SC Light"/>
            </a:endParaRPr>
          </a:p>
          <a:p>
            <a:pPr>
              <a:lnSpc>
                <a:spcPct val="150000"/>
              </a:lnSpc>
            </a:pPr>
            <a:r>
              <a:rPr lang="zh-CN" altLang="en-US" sz="1400" b="1" dirty="0">
                <a:latin typeface="微软雅黑" panose="020B0503020204020204" charset="-122"/>
                <a:ea typeface="微软雅黑" panose="020B0503020204020204" charset="-122"/>
                <a:cs typeface="Heiti SC Light"/>
              </a:rPr>
              <a:t>四、</a:t>
            </a:r>
            <a:r>
              <a:rPr lang="zh-CN" altLang="zh-CN" sz="1400" b="1" dirty="0">
                <a:latin typeface="微软雅黑" panose="020B0503020204020204" charset="-122"/>
                <a:ea typeface="微软雅黑" panose="020B0503020204020204" charset="-122"/>
              </a:rPr>
              <a:t>废水排放信息一览表</a:t>
            </a:r>
            <a:r>
              <a:rPr lang="en-US" altLang="zh-CN" sz="1400" b="1" dirty="0">
                <a:latin typeface="微软雅黑" panose="020B0503020204020204" charset="-122"/>
                <a:ea typeface="微软雅黑" panose="020B0503020204020204" charset="-122"/>
              </a:rPr>
              <a:t>(</a:t>
            </a:r>
            <a:r>
              <a:rPr lang="en-US" altLang="zh-CN" sz="1400" b="1" dirty="0" smtClean="0">
                <a:latin typeface="微软雅黑" panose="020B0503020204020204" charset="-122"/>
                <a:ea typeface="微软雅黑" panose="020B0503020204020204" charset="-122"/>
                <a:cs typeface="Heiti SC Light"/>
              </a:rPr>
              <a:t>2022Q1</a:t>
            </a:r>
            <a:r>
              <a:rPr lang="en-US" altLang="zh-CN" sz="1400" b="1" dirty="0" smtClean="0">
                <a:latin typeface="微软雅黑" panose="020B0503020204020204" charset="-122"/>
                <a:ea typeface="微软雅黑" panose="020B0503020204020204" charset="-122"/>
              </a:rPr>
              <a:t>)</a:t>
            </a:r>
            <a:endParaRPr lang="en-US" altLang="zh-CN" sz="1400" b="1" dirty="0">
              <a:latin typeface="微软雅黑" panose="020B0503020204020204" charset="-122"/>
              <a:ea typeface="微软雅黑" panose="020B0503020204020204" charset="-122"/>
            </a:endParaRPr>
          </a:p>
          <a:p>
            <a:pPr>
              <a:lnSpc>
                <a:spcPct val="150000"/>
              </a:lnSpc>
            </a:pPr>
            <a:r>
              <a:rPr lang="zh-CN" altLang="en-US" sz="1400" b="1" dirty="0">
                <a:latin typeface="微软雅黑" panose="020B0503020204020204" charset="-122"/>
                <a:ea typeface="微软雅黑" panose="020B0503020204020204" charset="-122"/>
              </a:rPr>
              <a:t>五、噪声排放信息一览表</a:t>
            </a:r>
            <a:r>
              <a:rPr lang="en-US" altLang="zh-CN" sz="1400" b="1" dirty="0">
                <a:latin typeface="微软雅黑" panose="020B0503020204020204" charset="-122"/>
                <a:ea typeface="微软雅黑" panose="020B0503020204020204" charset="-122"/>
              </a:rPr>
              <a:t>(</a:t>
            </a:r>
            <a:r>
              <a:rPr lang="en-US" altLang="zh-CN" sz="1400" b="1" dirty="0" smtClean="0">
                <a:latin typeface="微软雅黑" panose="020B0503020204020204" charset="-122"/>
                <a:ea typeface="微软雅黑" panose="020B0503020204020204" charset="-122"/>
                <a:cs typeface="Heiti SC Light"/>
              </a:rPr>
              <a:t>2022Q1</a:t>
            </a:r>
            <a:r>
              <a:rPr lang="en-US" altLang="zh-CN" sz="1400" b="1" dirty="0" smtClean="0">
                <a:latin typeface="微软雅黑" panose="020B0503020204020204" charset="-122"/>
                <a:ea typeface="微软雅黑" panose="020B0503020204020204" charset="-122"/>
              </a:rPr>
              <a:t>)</a:t>
            </a:r>
            <a:endParaRPr lang="en-US" altLang="zh-CN" sz="1400" b="1" dirty="0">
              <a:latin typeface="微软雅黑" panose="020B0503020204020204" charset="-122"/>
              <a:ea typeface="微软雅黑" panose="020B0503020204020204" charset="-122"/>
            </a:endParaRPr>
          </a:p>
          <a:p>
            <a:pPr>
              <a:lnSpc>
                <a:spcPct val="150000"/>
              </a:lnSpc>
              <a:buFont typeface="Arial" panose="020B0604020202020204" pitchFamily="34" charset="0"/>
              <a:buNone/>
              <a:defRPr/>
            </a:pPr>
            <a:r>
              <a:rPr lang="zh-CN" altLang="en-US" sz="1400" b="1" dirty="0">
                <a:latin typeface="微软雅黑" panose="020B0503020204020204" charset="-122"/>
                <a:ea typeface="微软雅黑" panose="020B0503020204020204" charset="-122"/>
                <a:cs typeface="Heiti SC Light"/>
              </a:rPr>
              <a:t>六、固废排放信息一览表</a:t>
            </a:r>
            <a:r>
              <a:rPr lang="en-US" altLang="zh-CN" sz="1400" b="1" dirty="0">
                <a:latin typeface="微软雅黑" panose="020B0503020204020204" charset="-122"/>
                <a:ea typeface="微软雅黑" panose="020B0503020204020204" charset="-122"/>
                <a:cs typeface="Heiti SC Light"/>
              </a:rPr>
              <a:t>(</a:t>
            </a:r>
            <a:r>
              <a:rPr lang="en-US" altLang="zh-CN" sz="1400" b="1" dirty="0" smtClean="0">
                <a:latin typeface="微软雅黑" panose="020B0503020204020204" charset="-122"/>
                <a:ea typeface="微软雅黑" panose="020B0503020204020204" charset="-122"/>
                <a:cs typeface="Heiti SC Light"/>
              </a:rPr>
              <a:t>2022Q1)</a:t>
            </a:r>
            <a:endParaRPr lang="en-US" altLang="zh-CN" sz="1400" b="1" dirty="0">
              <a:latin typeface="微软雅黑" panose="020B0503020204020204" charset="-122"/>
              <a:ea typeface="微软雅黑" panose="020B0503020204020204" charset="-122"/>
              <a:cs typeface="Heiti SC Light"/>
            </a:endParaRPr>
          </a:p>
          <a:p>
            <a:pPr>
              <a:lnSpc>
                <a:spcPct val="150000"/>
              </a:lnSpc>
              <a:buFont typeface="Arial" panose="020B0604020202020204" pitchFamily="34" charset="0"/>
              <a:buNone/>
              <a:defRPr/>
            </a:pPr>
            <a:r>
              <a:rPr lang="zh-CN" altLang="en-US" sz="1400" b="1" dirty="0">
                <a:latin typeface="微软雅黑" panose="020B0503020204020204" charset="-122"/>
                <a:ea typeface="微软雅黑" panose="020B0503020204020204" charset="-122"/>
                <a:cs typeface="Heiti SC Light"/>
              </a:rPr>
              <a:t>七、现有主要环保设施一览表</a:t>
            </a:r>
            <a:endParaRPr lang="en-US" altLang="zh-CN" sz="1400" b="1" dirty="0">
              <a:latin typeface="微软雅黑" panose="020B0503020204020204" charset="-122"/>
              <a:ea typeface="微软雅黑" panose="020B0503020204020204" charset="-122"/>
              <a:cs typeface="Heiti SC Light"/>
            </a:endParaRPr>
          </a:p>
          <a:p>
            <a:pPr>
              <a:lnSpc>
                <a:spcPct val="150000"/>
              </a:lnSpc>
              <a:buFont typeface="Arial" panose="020B0604020202020204" pitchFamily="34" charset="0"/>
              <a:buNone/>
              <a:defRPr/>
            </a:pPr>
            <a:r>
              <a:rPr lang="zh-CN" altLang="en-US" sz="1400" b="1" dirty="0">
                <a:latin typeface="微软雅黑" panose="020B0503020204020204" charset="-122"/>
                <a:ea typeface="微软雅黑" panose="020B0503020204020204" charset="-122"/>
                <a:cs typeface="Heiti SC Light"/>
              </a:rPr>
              <a:t>八、</a:t>
            </a:r>
            <a:r>
              <a:rPr lang="zh-CN" altLang="en-US" sz="1400" b="1" dirty="0">
                <a:latin typeface="微软雅黑" panose="020B0503020204020204" charset="-122"/>
                <a:ea typeface="微软雅黑" panose="020B0503020204020204" charset="-122"/>
              </a:rPr>
              <a:t>环评及验收信息一览表</a:t>
            </a:r>
            <a:endParaRPr lang="en-US" altLang="zh-CN" sz="1400" b="1" dirty="0">
              <a:latin typeface="微软雅黑" panose="020B0503020204020204" charset="-122"/>
              <a:ea typeface="微软雅黑" panose="020B0503020204020204" charset="-122"/>
            </a:endParaRPr>
          </a:p>
          <a:p>
            <a:pPr>
              <a:lnSpc>
                <a:spcPct val="150000"/>
              </a:lnSpc>
              <a:buFont typeface="Arial" panose="020B0604020202020204" pitchFamily="34" charset="0"/>
              <a:buNone/>
              <a:defRPr/>
            </a:pPr>
            <a:r>
              <a:rPr lang="zh-CN" altLang="en-US" sz="1400" b="1" dirty="0">
                <a:latin typeface="微软雅黑" panose="020B0503020204020204" charset="-122"/>
                <a:ea typeface="微软雅黑" panose="020B0503020204020204" charset="-122"/>
              </a:rPr>
              <a:t>九、环境突发事件应急信息一览表</a:t>
            </a:r>
            <a:endParaRPr lang="en-US" altLang="zh-CN" sz="1400" b="1" dirty="0">
              <a:latin typeface="微软雅黑" panose="020B0503020204020204" charset="-122"/>
              <a:ea typeface="微软雅黑" panose="020B0503020204020204" charset="-122"/>
            </a:endParaRPr>
          </a:p>
          <a:p>
            <a:pPr>
              <a:lnSpc>
                <a:spcPct val="150000"/>
              </a:lnSpc>
              <a:defRPr/>
            </a:pPr>
            <a:r>
              <a:rPr lang="zh-CN" altLang="en-US" sz="1400" b="1" dirty="0">
                <a:latin typeface="微软雅黑" panose="020B0503020204020204" charset="-122"/>
                <a:ea typeface="微软雅黑" panose="020B0503020204020204" charset="-122"/>
              </a:rPr>
              <a:t>十、其他环境信息一览表</a:t>
            </a:r>
            <a:endParaRPr lang="en-US" altLang="zh-CN" sz="1400" b="1" dirty="0">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pic>
        <p:nvPicPr>
          <p:cNvPr id="6"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634485" y="190493"/>
            <a:ext cx="3875030" cy="581057"/>
          </a:xfrm>
          <a:prstGeom prst="rect">
            <a:avLst/>
          </a:prstGeom>
        </p:spPr>
        <p:txBody>
          <a:bodyPr wrap="square">
            <a:spAutoFit/>
          </a:bodyPr>
          <a:lstStyle/>
          <a:p>
            <a:pPr algn="ct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一、</a:t>
            </a:r>
            <a:r>
              <a:rPr lang="zh-CN" altLang="en-US" sz="2400" b="1" dirty="0">
                <a:latin typeface="微软雅黑" panose="020B0503020204020204" charset="-122"/>
                <a:ea typeface="微软雅黑" panose="020B0503020204020204" charset="-122"/>
              </a:rPr>
              <a:t>基础信息一览表</a:t>
            </a:r>
            <a:endParaRPr lang="en-US" altLang="zh-CN" sz="2400" b="1" dirty="0">
              <a:latin typeface="微软雅黑" panose="020B0503020204020204" charset="-122"/>
              <a:ea typeface="微软雅黑" panose="020B0503020204020204" charset="-122"/>
              <a:cs typeface="Heiti SC Light"/>
            </a:endParaRPr>
          </a:p>
        </p:txBody>
      </p:sp>
      <p:sp>
        <p:nvSpPr>
          <p:cNvPr id="14" name="TextBox 5"/>
          <p:cNvSpPr txBox="1">
            <a:spLocks noChangeArrowheads="1"/>
          </p:cNvSpPr>
          <p:nvPr/>
        </p:nvSpPr>
        <p:spPr bwMode="auto">
          <a:xfrm>
            <a:off x="179510" y="915566"/>
            <a:ext cx="61792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ea typeface="仿宋_GB2312" pitchFamily="49" charset="-122"/>
              </a:defRPr>
            </a:lvl1pPr>
            <a:lvl2pPr marL="742950" indent="-285750">
              <a:defRPr b="1">
                <a:solidFill>
                  <a:schemeClr val="tx1"/>
                </a:solidFill>
                <a:latin typeface="Arial" panose="020B0604020202020204" pitchFamily="34" charset="0"/>
                <a:ea typeface="仿宋_GB2312" pitchFamily="49" charset="-122"/>
              </a:defRPr>
            </a:lvl2pPr>
            <a:lvl3pPr marL="1143000" indent="-228600">
              <a:defRPr b="1">
                <a:solidFill>
                  <a:schemeClr val="tx1"/>
                </a:solidFill>
                <a:latin typeface="Arial" panose="020B0604020202020204" pitchFamily="34" charset="0"/>
                <a:ea typeface="仿宋_GB2312" pitchFamily="49" charset="-122"/>
              </a:defRPr>
            </a:lvl3pPr>
            <a:lvl4pPr marL="1600200" indent="-228600">
              <a:defRPr b="1">
                <a:solidFill>
                  <a:schemeClr val="tx1"/>
                </a:solidFill>
                <a:latin typeface="Arial" panose="020B0604020202020204" pitchFamily="34" charset="0"/>
                <a:ea typeface="仿宋_GB2312" pitchFamily="49" charset="-122"/>
              </a:defRPr>
            </a:lvl4pPr>
            <a:lvl5pPr marL="2057400" indent="-228600">
              <a:defRPr b="1">
                <a:solidFill>
                  <a:schemeClr val="tx1"/>
                </a:solidFill>
                <a:latin typeface="Arial" panose="020B0604020202020204" pitchFamily="34" charset="0"/>
                <a:ea typeface="仿宋_GB2312" pitchFamily="49"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仿宋_GB2312" pitchFamily="49"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仿宋_GB2312" pitchFamily="49"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仿宋_GB2312" pitchFamily="49"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仿宋_GB2312" pitchFamily="49" charset="-122"/>
              </a:defRPr>
            </a:lvl9pPr>
          </a:lstStyle>
          <a:p>
            <a:pPr>
              <a:spcBef>
                <a:spcPct val="50000"/>
              </a:spcBef>
              <a:buFont typeface="Wingdings" panose="05000000000000000000" pitchFamily="2" charset="2"/>
              <a:buNone/>
            </a:pPr>
            <a:endParaRPr lang="en-US" altLang="zh-CN" sz="1600" dirty="0">
              <a:solidFill>
                <a:srgbClr val="FF0000"/>
              </a:solidFill>
              <a:latin typeface="仿宋_GB2312" pitchFamily="49"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176886919"/>
              </p:ext>
            </p:extLst>
          </p:nvPr>
        </p:nvGraphicFramePr>
        <p:xfrm>
          <a:off x="611560" y="915566"/>
          <a:ext cx="7992888" cy="3468618"/>
        </p:xfrm>
        <a:graphic>
          <a:graphicData uri="http://schemas.openxmlformats.org/drawingml/2006/table">
            <a:tbl>
              <a:tblPr firstRow="1" firstCol="1" bandRow="1">
                <a:tableStyleId>{5C22544A-7EE6-4342-B048-85BDC9FD1C3A}</a:tableStyleId>
              </a:tblPr>
              <a:tblGrid>
                <a:gridCol w="1408783"/>
                <a:gridCol w="2447788"/>
                <a:gridCol w="1283755"/>
                <a:gridCol w="2852562"/>
              </a:tblGrid>
              <a:tr h="504056">
                <a:tc>
                  <a:txBody>
                    <a:bodyPr/>
                    <a:lstStyle/>
                    <a:p>
                      <a:pPr algn="ctr">
                        <a:spcAft>
                          <a:spcPts val="0"/>
                        </a:spcAft>
                      </a:pPr>
                      <a:r>
                        <a:rPr lang="zh-CN" sz="1100" kern="0" dirty="0">
                          <a:effectLst/>
                        </a:rPr>
                        <a:t>单位名称</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中韩（武汉）石油化工有限公司</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100" kern="0" dirty="0">
                          <a:effectLst/>
                        </a:rPr>
                        <a:t>统一社会信用代码</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en-US" sz="1100" kern="0" dirty="0">
                          <a:effectLst/>
                        </a:rPr>
                        <a:t>914201000777291907</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484212">
                <a:tc>
                  <a:txBody>
                    <a:bodyPr/>
                    <a:lstStyle/>
                    <a:p>
                      <a:pPr algn="ctr">
                        <a:spcAft>
                          <a:spcPts val="0"/>
                        </a:spcAft>
                      </a:pPr>
                      <a:r>
                        <a:rPr lang="zh-CN" sz="1100" kern="0" dirty="0">
                          <a:effectLst/>
                        </a:rPr>
                        <a:t>法人代表</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a:spcAft>
                          <a:spcPts val="0"/>
                        </a:spcAft>
                      </a:pPr>
                      <a:r>
                        <a:rPr lang="zh-CN" sz="1100" b="0" kern="0" dirty="0">
                          <a:effectLst/>
                        </a:rPr>
                        <a:t>刘家海</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zh-CN" sz="1100" b="0" kern="0" dirty="0">
                          <a:effectLst/>
                        </a:rPr>
                        <a:t>联系方式</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100" b="0" kern="0" dirty="0">
                          <a:effectLst/>
                        </a:rPr>
                        <a:t>027-86630023</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r>
              <a:tr h="517179">
                <a:tc>
                  <a:txBody>
                    <a:bodyPr/>
                    <a:lstStyle/>
                    <a:p>
                      <a:pPr algn="ctr">
                        <a:spcAft>
                          <a:spcPts val="0"/>
                        </a:spcAft>
                      </a:pPr>
                      <a:r>
                        <a:rPr lang="zh-CN" sz="1100" kern="0" dirty="0">
                          <a:effectLst/>
                        </a:rPr>
                        <a:t>生产地址</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gridSpan="3">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sz="1100" b="0" kern="0" dirty="0">
                          <a:effectLst/>
                        </a:rPr>
                        <a:t>湖北省武汉市</a:t>
                      </a:r>
                      <a:r>
                        <a:rPr lang="zh-CN" altLang="en-US" sz="1100" b="0" kern="0" dirty="0">
                          <a:effectLst/>
                        </a:rPr>
                        <a:t>青山区长青路特</a:t>
                      </a:r>
                      <a:r>
                        <a:rPr lang="en-US" altLang="zh-CN" sz="1100" b="0" kern="0" dirty="0">
                          <a:effectLst/>
                        </a:rPr>
                        <a:t>1</a:t>
                      </a:r>
                      <a:r>
                        <a:rPr lang="zh-CN" altLang="en-US" sz="1100" b="0" kern="0" dirty="0">
                          <a:effectLst/>
                        </a:rPr>
                        <a:t>号（炼油厂区）、</a:t>
                      </a:r>
                      <a:r>
                        <a:rPr lang="zh-CN" altLang="zh-CN" sz="1100" b="0" kern="0" dirty="0">
                          <a:effectLst/>
                        </a:rPr>
                        <a:t>湖北省武汉市化学工业区八吉府大街特</a:t>
                      </a:r>
                      <a:r>
                        <a:rPr lang="en-US" altLang="zh-CN" sz="1100" b="0" kern="0" dirty="0">
                          <a:effectLst/>
                        </a:rPr>
                        <a:t>1</a:t>
                      </a:r>
                      <a:r>
                        <a:rPr lang="zh-CN" altLang="zh-CN" sz="1100" b="0" kern="0" dirty="0">
                          <a:effectLst/>
                        </a:rPr>
                        <a:t>号</a:t>
                      </a:r>
                      <a:r>
                        <a:rPr lang="zh-CN" altLang="en-US" sz="1100" b="0" kern="100" dirty="0">
                          <a:effectLst/>
                          <a:latin typeface="Calibri" panose="020F0502020204030204" pitchFamily="34" charset="0"/>
                          <a:ea typeface="宋体" panose="02010600030101010101" pitchFamily="2" charset="-122"/>
                          <a:cs typeface="Times New Roman" panose="02020603050405020304" pitchFamily="18" charset="0"/>
                        </a:rPr>
                        <a:t>（化工片区）</a:t>
                      </a:r>
                      <a:endParaRPr lang="zh-CN" altLang="zh-CN" sz="1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hMerge="1">
                  <a:txBody>
                    <a:bodyPr/>
                    <a:lstStyle/>
                    <a:p>
                      <a:endParaRPr lang="zh-CN"/>
                    </a:p>
                  </a:txBody>
                  <a:tcPr/>
                </a:tc>
                <a:tc hMerge="1">
                  <a:txBody>
                    <a:bodyPr/>
                    <a:lstStyle/>
                    <a:p>
                      <a:endParaRPr lang="zh-CN"/>
                    </a:p>
                  </a:txBody>
                  <a:tcPr/>
                </a:tc>
              </a:tr>
              <a:tr h="1963171">
                <a:tc>
                  <a:txBody>
                    <a:bodyPr/>
                    <a:lstStyle/>
                    <a:p>
                      <a:pPr algn="ctr">
                        <a:spcAft>
                          <a:spcPts val="0"/>
                        </a:spcAft>
                      </a:pPr>
                      <a:r>
                        <a:rPr lang="zh-CN" sz="1100" kern="0" dirty="0">
                          <a:effectLst/>
                        </a:rPr>
                        <a:t>生产经营</a:t>
                      </a:r>
                      <a:r>
                        <a:rPr lang="en-US" sz="1100" kern="0" dirty="0">
                          <a:effectLst/>
                        </a:rPr>
                        <a:t/>
                      </a:r>
                      <a:br>
                        <a:rPr lang="en-US" sz="1100" kern="0" dirty="0">
                          <a:effectLst/>
                        </a:rPr>
                      </a:br>
                      <a:r>
                        <a:rPr lang="zh-CN" sz="1100" kern="0" dirty="0">
                          <a:effectLst/>
                        </a:rPr>
                        <a:t>主要内容</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gridSpan="3">
                  <a:txBody>
                    <a:bodyPr/>
                    <a:lstStyle/>
                    <a:p>
                      <a:pPr algn="l">
                        <a:spcAft>
                          <a:spcPts val="0"/>
                        </a:spcAft>
                      </a:pPr>
                      <a:r>
                        <a:rPr lang="zh-CN" altLang="en-US" sz="1100" b="0" i="0" kern="1200" dirty="0">
                          <a:solidFill>
                            <a:schemeClr val="dk1"/>
                          </a:solidFill>
                          <a:latin typeface="+mn-lt"/>
                          <a:ea typeface="+mn-ea"/>
                          <a:cs typeface="+mn-cs"/>
                        </a:rPr>
                        <a:t>        石油炼制产品、石油化工产品、化纤产品、精细化工产品、乙烯裂解装置产品及其下游加工装置产品的生产、销售、储运、研发；石油管道运输；建筑安装、机电设备仪表制造及检修服务</a:t>
                      </a:r>
                      <a:r>
                        <a:rPr lang="zh-CN" altLang="en-US" sz="1100" b="0" i="0" kern="1200" dirty="0">
                          <a:solidFill>
                            <a:schemeClr val="tx1"/>
                          </a:solidFill>
                          <a:latin typeface="+mn-lt"/>
                          <a:ea typeface="+mn-ea"/>
                          <a:cs typeface="+mn-cs"/>
                        </a:rPr>
                        <a:t>；房地产业务；招标代理；技术开发、技术服务；仓储服务；</a:t>
                      </a:r>
                      <a:r>
                        <a:rPr lang="zh-CN" altLang="en-US" sz="1100" b="0" i="0" kern="1200" dirty="0">
                          <a:solidFill>
                            <a:schemeClr val="dk1"/>
                          </a:solidFill>
                          <a:latin typeface="+mn-lt"/>
                          <a:ea typeface="+mn-ea"/>
                          <a:cs typeface="+mn-cs"/>
                        </a:rPr>
                        <a:t>土地和自有房屋的出租；供水服务；热力生产和供应；劳务服务；氢气、液化石油气、汽油、柴油、煤油、航空煤油、石脑油、溶剂油、烷基苯料、液氨、硫磺、焦炭、环烷酸、甲基叔丁基醚、苯类、异丁烷、异丁烯、丙烷、丙烯、工业异辛烷、乙烯、石油萘原料、液化碳四燃料气、石油苯、混合二甲苯、甲苯、乙苯、环氧乙烷、间戊二烯、双环戊二烯、异戊二烯、丁烯</a:t>
                      </a:r>
                      <a:r>
                        <a:rPr lang="en-US" altLang="zh-CN" sz="1100" b="0" i="0" kern="1200" dirty="0">
                          <a:solidFill>
                            <a:schemeClr val="dk1"/>
                          </a:solidFill>
                          <a:latin typeface="+mn-lt"/>
                          <a:ea typeface="+mn-ea"/>
                          <a:cs typeface="+mn-cs"/>
                        </a:rPr>
                        <a:t>-1</a:t>
                      </a:r>
                      <a:r>
                        <a:rPr lang="zh-CN" altLang="en-US" sz="1100" b="0" i="0" kern="1200" dirty="0">
                          <a:solidFill>
                            <a:schemeClr val="dk1"/>
                          </a:solidFill>
                          <a:latin typeface="+mn-lt"/>
                          <a:ea typeface="+mn-ea"/>
                          <a:cs typeface="+mn-cs"/>
                        </a:rPr>
                        <a:t>、丁烯</a:t>
                      </a:r>
                      <a:r>
                        <a:rPr lang="en-US" altLang="zh-CN" sz="1100" b="0" i="0" kern="1200" dirty="0">
                          <a:solidFill>
                            <a:schemeClr val="dk1"/>
                          </a:solidFill>
                          <a:latin typeface="+mn-lt"/>
                          <a:ea typeface="+mn-ea"/>
                          <a:cs typeface="+mn-cs"/>
                        </a:rPr>
                        <a:t>-1</a:t>
                      </a:r>
                      <a:r>
                        <a:rPr lang="zh-CN" altLang="en-US" sz="1100" b="0" i="0" kern="1200" dirty="0">
                          <a:solidFill>
                            <a:schemeClr val="dk1"/>
                          </a:solidFill>
                          <a:latin typeface="+mn-lt"/>
                          <a:ea typeface="+mn-ea"/>
                          <a:cs typeface="+mn-cs"/>
                        </a:rPr>
                        <a:t>剩余碳四、丁二烯、聚丙烯、聚乙烯、乙二醇的生产、销售；为客户提供石化产品相关的技术服务以及相关的辅助活动。（依法须经审批的项目，经相关部门审批后方可开展经营活动）</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hMerge="1">
                  <a:txBody>
                    <a:bodyPr/>
                    <a:lstStyle/>
                    <a:p>
                      <a:endParaRPr lang="zh-CN"/>
                    </a:p>
                  </a:txBody>
                  <a:tcPr/>
                </a:tc>
                <a:tc hMerge="1">
                  <a:txBody>
                    <a:bodyPr/>
                    <a:lstStyle/>
                    <a:p>
                      <a:endParaRPr lang="zh-CN"/>
                    </a:p>
                  </a:txBody>
                  <a:tcPr/>
                </a:tc>
              </a:tr>
            </a:tbl>
          </a:graphicData>
        </a:graphic>
      </p:graphicFrame>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3</a:t>
            </a:fld>
            <a:endParaRPr lang="zh-CN" altLang="en-US" sz="1800" b="1" dirty="0"/>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pic>
        <p:nvPicPr>
          <p:cNvPr id="6"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634485" y="190493"/>
            <a:ext cx="3875030" cy="581057"/>
          </a:xfrm>
          <a:prstGeom prst="rect">
            <a:avLst/>
          </a:prstGeom>
        </p:spPr>
        <p:txBody>
          <a:bodyPr wrap="square">
            <a:spAutoFit/>
          </a:bodyPr>
          <a:lstStyle/>
          <a:p>
            <a:pPr algn="ct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一、</a:t>
            </a:r>
            <a:r>
              <a:rPr lang="zh-CN" altLang="en-US" sz="2400" b="1" dirty="0">
                <a:latin typeface="微软雅黑" panose="020B0503020204020204" charset="-122"/>
                <a:ea typeface="微软雅黑" panose="020B0503020204020204" charset="-122"/>
              </a:rPr>
              <a:t>基础信息一览表</a:t>
            </a:r>
            <a:endParaRPr lang="en-US" altLang="zh-CN" sz="2400" b="1" dirty="0">
              <a:latin typeface="微软雅黑" panose="020B0503020204020204" charset="-122"/>
              <a:ea typeface="微软雅黑" panose="020B0503020204020204" charset="-122"/>
              <a:cs typeface="Heiti SC Light"/>
            </a:endParaRPr>
          </a:p>
        </p:txBody>
      </p:sp>
      <p:sp>
        <p:nvSpPr>
          <p:cNvPr id="14" name="TextBox 5"/>
          <p:cNvSpPr txBox="1">
            <a:spLocks noChangeArrowheads="1"/>
          </p:cNvSpPr>
          <p:nvPr/>
        </p:nvSpPr>
        <p:spPr bwMode="auto">
          <a:xfrm>
            <a:off x="179510" y="915566"/>
            <a:ext cx="61792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ea typeface="仿宋_GB2312" pitchFamily="49" charset="-122"/>
              </a:defRPr>
            </a:lvl1pPr>
            <a:lvl2pPr marL="742950" indent="-285750">
              <a:defRPr b="1">
                <a:solidFill>
                  <a:schemeClr val="tx1"/>
                </a:solidFill>
                <a:latin typeface="Arial" panose="020B0604020202020204" pitchFamily="34" charset="0"/>
                <a:ea typeface="仿宋_GB2312" pitchFamily="49" charset="-122"/>
              </a:defRPr>
            </a:lvl2pPr>
            <a:lvl3pPr marL="1143000" indent="-228600">
              <a:defRPr b="1">
                <a:solidFill>
                  <a:schemeClr val="tx1"/>
                </a:solidFill>
                <a:latin typeface="Arial" panose="020B0604020202020204" pitchFamily="34" charset="0"/>
                <a:ea typeface="仿宋_GB2312" pitchFamily="49" charset="-122"/>
              </a:defRPr>
            </a:lvl3pPr>
            <a:lvl4pPr marL="1600200" indent="-228600">
              <a:defRPr b="1">
                <a:solidFill>
                  <a:schemeClr val="tx1"/>
                </a:solidFill>
                <a:latin typeface="Arial" panose="020B0604020202020204" pitchFamily="34" charset="0"/>
                <a:ea typeface="仿宋_GB2312" pitchFamily="49" charset="-122"/>
              </a:defRPr>
            </a:lvl4pPr>
            <a:lvl5pPr marL="2057400" indent="-228600">
              <a:defRPr b="1">
                <a:solidFill>
                  <a:schemeClr val="tx1"/>
                </a:solidFill>
                <a:latin typeface="Arial" panose="020B0604020202020204" pitchFamily="34" charset="0"/>
                <a:ea typeface="仿宋_GB2312" pitchFamily="49"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仿宋_GB2312" pitchFamily="49"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仿宋_GB2312" pitchFamily="49"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仿宋_GB2312" pitchFamily="49"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仿宋_GB2312" pitchFamily="49" charset="-122"/>
              </a:defRPr>
            </a:lvl9pPr>
          </a:lstStyle>
          <a:p>
            <a:pPr>
              <a:spcBef>
                <a:spcPct val="50000"/>
              </a:spcBef>
              <a:buFont typeface="Wingdings" panose="05000000000000000000" pitchFamily="2" charset="2"/>
              <a:buNone/>
            </a:pPr>
            <a:endParaRPr lang="en-US" altLang="zh-CN" sz="1600" dirty="0">
              <a:solidFill>
                <a:srgbClr val="FF0000"/>
              </a:solidFill>
              <a:latin typeface="仿宋_GB2312" pitchFamily="49"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2884821039"/>
              </p:ext>
            </p:extLst>
          </p:nvPr>
        </p:nvGraphicFramePr>
        <p:xfrm>
          <a:off x="457200" y="2655706"/>
          <a:ext cx="8229599" cy="1883884"/>
        </p:xfrm>
        <a:graphic>
          <a:graphicData uri="http://schemas.openxmlformats.org/drawingml/2006/table">
            <a:tbl>
              <a:tblPr firstRow="1" firstCol="1" bandRow="1">
                <a:tableStyleId>{5C22544A-7EE6-4342-B048-85BDC9FD1C3A}</a:tableStyleId>
              </a:tblPr>
              <a:tblGrid>
                <a:gridCol w="1450504"/>
                <a:gridCol w="2850348"/>
                <a:gridCol w="3928747"/>
              </a:tblGrid>
              <a:tr h="219569">
                <a:tc rowSpan="10">
                  <a:txBody>
                    <a:bodyPr/>
                    <a:lstStyle/>
                    <a:p>
                      <a:pPr algn="ctr">
                        <a:lnSpc>
                          <a:spcPts val="1500"/>
                        </a:lnSpc>
                        <a:spcAft>
                          <a:spcPts val="0"/>
                        </a:spcAft>
                      </a:pPr>
                      <a:r>
                        <a:rPr lang="zh-CN" sz="1100" kern="0" dirty="0">
                          <a:effectLst/>
                        </a:rPr>
                        <a:t>生产装置及规模</a:t>
                      </a:r>
                      <a:r>
                        <a:rPr lang="en-US" altLang="zh-CN" sz="1100" kern="0" dirty="0">
                          <a:effectLst/>
                        </a:rPr>
                        <a:t>      </a:t>
                      </a:r>
                      <a:r>
                        <a:rPr lang="zh-CN" altLang="en-US" sz="1100" kern="0" dirty="0">
                          <a:effectLst/>
                        </a:rPr>
                        <a:t>（化工片区）</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a:spcAft>
                          <a:spcPts val="0"/>
                        </a:spcAft>
                      </a:pPr>
                      <a:r>
                        <a:rPr lang="zh-CN" altLang="en-US" sz="1100" b="1" kern="0" dirty="0">
                          <a:effectLst/>
                          <a:latin typeface="微软雅黑" panose="020B0503020204020204" charset="-122"/>
                          <a:ea typeface="微软雅黑" panose="020B0503020204020204" charset="-122"/>
                        </a:rPr>
                        <a:t>主要</a:t>
                      </a:r>
                      <a:r>
                        <a:rPr lang="zh-CN" sz="1100" b="1" kern="0" dirty="0">
                          <a:effectLst/>
                          <a:latin typeface="微软雅黑" panose="020B0503020204020204" charset="-122"/>
                          <a:ea typeface="微软雅黑" panose="020B0503020204020204" charset="-122"/>
                        </a:rPr>
                        <a:t>生产装置名称</a:t>
                      </a:r>
                      <a:endParaRPr lang="zh-CN" sz="1100" b="1" kern="100" dirty="0">
                        <a:effectLst/>
                        <a:latin typeface="微软雅黑" panose="020B0503020204020204" charset="-122"/>
                        <a:ea typeface="微软雅黑" panose="020B0503020204020204" charset="-122"/>
                        <a:cs typeface="Times New Roman" panose="02020603050405020304" pitchFamily="18" charset="0"/>
                      </a:endParaRPr>
                    </a:p>
                  </a:txBody>
                  <a:tcPr marL="47625" marR="0" marT="0" marB="0" anchor="ctr"/>
                </a:tc>
                <a:tc>
                  <a:txBody>
                    <a:bodyPr/>
                    <a:lstStyle/>
                    <a:p>
                      <a:pPr algn="ctr">
                        <a:spcAft>
                          <a:spcPts val="0"/>
                        </a:spcAft>
                      </a:pPr>
                      <a:r>
                        <a:rPr lang="zh-CN" sz="1100" b="1" kern="0" dirty="0">
                          <a:effectLst/>
                          <a:latin typeface="微软雅黑" panose="020B0503020204020204" charset="-122"/>
                          <a:ea typeface="微软雅黑" panose="020B0503020204020204" charset="-122"/>
                        </a:rPr>
                        <a:t>年</a:t>
                      </a:r>
                      <a:r>
                        <a:rPr lang="zh-CN" altLang="en-US" sz="1100" b="1" kern="0" dirty="0">
                          <a:effectLst/>
                          <a:latin typeface="微软雅黑" panose="020B0503020204020204" charset="-122"/>
                          <a:ea typeface="微软雅黑" panose="020B0503020204020204" charset="-122"/>
                        </a:rPr>
                        <a:t>加工</a:t>
                      </a:r>
                      <a:r>
                        <a:rPr lang="zh-CN" sz="1100" b="1" kern="0" dirty="0">
                          <a:effectLst/>
                          <a:latin typeface="微软雅黑" panose="020B0503020204020204" charset="-122"/>
                          <a:ea typeface="微软雅黑" panose="020B0503020204020204" charset="-122"/>
                        </a:rPr>
                        <a:t>量（万吨</a:t>
                      </a:r>
                      <a:r>
                        <a:rPr lang="en-US" sz="1100" b="1" kern="0" dirty="0">
                          <a:effectLst/>
                          <a:latin typeface="微软雅黑" panose="020B0503020204020204" charset="-122"/>
                          <a:ea typeface="微软雅黑" panose="020B0503020204020204" charset="-122"/>
                        </a:rPr>
                        <a:t>/</a:t>
                      </a:r>
                      <a:r>
                        <a:rPr lang="zh-CN" sz="1100" b="1" kern="0" dirty="0">
                          <a:effectLst/>
                          <a:latin typeface="微软雅黑" panose="020B0503020204020204" charset="-122"/>
                          <a:ea typeface="微软雅黑" panose="020B0503020204020204" charset="-122"/>
                        </a:rPr>
                        <a:t>年）</a:t>
                      </a:r>
                      <a:endParaRPr lang="zh-CN" sz="1100" b="1" kern="100" dirty="0">
                        <a:effectLst/>
                        <a:latin typeface="微软雅黑" panose="020B0503020204020204" charset="-122"/>
                        <a:ea typeface="微软雅黑" panose="020B0503020204020204" charset="-122"/>
                        <a:cs typeface="Times New Roman" panose="02020603050405020304" pitchFamily="18" charset="0"/>
                      </a:endParaRPr>
                    </a:p>
                  </a:txBody>
                  <a:tcPr marL="47625" marR="0" marT="0" marB="0" anchor="ctr"/>
                </a:tc>
              </a:tr>
              <a:tr h="128622">
                <a:tc vMerge="1">
                  <a:txBody>
                    <a:bodyPr/>
                    <a:lstStyle/>
                    <a:p>
                      <a:endParaRPr lang="zh-CN"/>
                    </a:p>
                  </a:txBody>
                  <a:tcPr/>
                </a:tc>
                <a:tc>
                  <a:txBody>
                    <a:bodyPr/>
                    <a:lstStyle/>
                    <a:p>
                      <a:pPr algn="ctr">
                        <a:spcAft>
                          <a:spcPts val="0"/>
                        </a:spcAft>
                      </a:pPr>
                      <a:r>
                        <a:rPr lang="zh-CN" sz="1050" b="0" kern="100" dirty="0">
                          <a:solidFill>
                            <a:schemeClr val="tx1"/>
                          </a:solidFill>
                          <a:effectLst/>
                        </a:rPr>
                        <a:t>乙烯装置</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sz="1050" b="0" kern="100" dirty="0">
                          <a:solidFill>
                            <a:schemeClr val="tx1"/>
                          </a:solidFill>
                          <a:effectLst/>
                          <a:latin typeface="+mn-lt"/>
                          <a:ea typeface="+mn-ea"/>
                          <a:cs typeface="+mn-cs"/>
                        </a:rPr>
                        <a:t>110</a:t>
                      </a:r>
                      <a:endParaRPr lang="zh-CN" sz="1050" b="0" kern="100" dirty="0">
                        <a:solidFill>
                          <a:schemeClr val="tx1"/>
                        </a:solidFill>
                        <a:effectLst/>
                        <a:latin typeface="+mn-lt"/>
                        <a:ea typeface="+mn-ea"/>
                        <a:cs typeface="+mn-cs"/>
                      </a:endParaRPr>
                    </a:p>
                  </a:txBody>
                  <a:tcPr marL="47625" marR="0" marT="0" marB="0" anchor="ctr"/>
                </a:tc>
              </a:tr>
              <a:tr h="164245">
                <a:tc vMerge="1">
                  <a:txBody>
                    <a:bodyPr/>
                    <a:lstStyle/>
                    <a:p>
                      <a:endParaRPr lang="zh-CN"/>
                    </a:p>
                  </a:txBody>
                  <a:tcPr/>
                </a:tc>
                <a:tc>
                  <a:txBody>
                    <a:bodyPr/>
                    <a:lstStyle/>
                    <a:p>
                      <a:pPr algn="ctr">
                        <a:spcAft>
                          <a:spcPts val="0"/>
                        </a:spcAft>
                      </a:pPr>
                      <a:r>
                        <a:rPr lang="zh-CN" sz="1050" b="0" kern="100" dirty="0">
                          <a:solidFill>
                            <a:schemeClr val="tx1"/>
                          </a:solidFill>
                          <a:effectLst/>
                        </a:rPr>
                        <a:t>裂解汽油加氢装置</a:t>
                      </a:r>
                    </a:p>
                    <a:p>
                      <a:pPr algn="ctr">
                        <a:spcAft>
                          <a:spcPts val="0"/>
                        </a:spcAft>
                      </a:pPr>
                      <a:r>
                        <a:rPr lang="zh-CN" sz="1050" b="0" kern="100" dirty="0">
                          <a:solidFill>
                            <a:schemeClr val="tx1"/>
                          </a:solidFill>
                          <a:effectLst/>
                        </a:rPr>
                        <a:t>（含</a:t>
                      </a:r>
                      <a:r>
                        <a:rPr lang="en-US" sz="1050" b="0" kern="100" dirty="0">
                          <a:solidFill>
                            <a:schemeClr val="tx1"/>
                          </a:solidFill>
                          <a:effectLst/>
                        </a:rPr>
                        <a:t>C5</a:t>
                      </a:r>
                      <a:r>
                        <a:rPr lang="zh-CN" altLang="en-US" sz="1050" b="0" kern="100" dirty="0">
                          <a:solidFill>
                            <a:schemeClr val="tx1"/>
                          </a:solidFill>
                          <a:effectLst/>
                        </a:rPr>
                        <a:t>、</a:t>
                      </a:r>
                      <a:r>
                        <a:rPr lang="en-US" altLang="zh-CN" sz="1050" b="0" kern="100" dirty="0">
                          <a:solidFill>
                            <a:schemeClr val="tx1"/>
                          </a:solidFill>
                          <a:effectLst/>
                        </a:rPr>
                        <a:t>C8</a:t>
                      </a:r>
                      <a:r>
                        <a:rPr lang="zh-CN" sz="1050" b="0" kern="100" dirty="0">
                          <a:solidFill>
                            <a:schemeClr val="tx1"/>
                          </a:solidFill>
                          <a:effectLst/>
                        </a:rPr>
                        <a:t>分离单元）</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050" b="0" kern="100" dirty="0">
                          <a:solidFill>
                            <a:schemeClr val="tx1"/>
                          </a:solidFill>
                          <a:effectLst/>
                        </a:rPr>
                        <a:t>70</a:t>
                      </a:r>
                    </a:p>
                    <a:p>
                      <a:pPr algn="ctr">
                        <a:spcAft>
                          <a:spcPts val="0"/>
                        </a:spcAft>
                      </a:pPr>
                      <a:r>
                        <a:rPr lang="zh-CN" altLang="en-US" sz="1050" b="0" kern="100" dirty="0">
                          <a:solidFill>
                            <a:schemeClr val="tx1"/>
                          </a:solidFill>
                          <a:effectLst/>
                        </a:rPr>
                        <a:t>（</a:t>
                      </a:r>
                      <a:r>
                        <a:rPr lang="en-US" altLang="zh-CN" sz="1050" b="0" kern="100" dirty="0">
                          <a:solidFill>
                            <a:schemeClr val="tx1"/>
                          </a:solidFill>
                          <a:effectLst/>
                        </a:rPr>
                        <a:t>15</a:t>
                      </a:r>
                      <a:r>
                        <a:rPr lang="zh-CN" altLang="en-US" sz="1050" b="0" kern="100" dirty="0">
                          <a:solidFill>
                            <a:schemeClr val="tx1"/>
                          </a:solidFill>
                          <a:effectLst/>
                        </a:rPr>
                        <a:t>万吨</a:t>
                      </a:r>
                      <a:r>
                        <a:rPr lang="en-US" altLang="zh-CN" sz="1050" b="0" kern="100" dirty="0">
                          <a:solidFill>
                            <a:schemeClr val="tx1"/>
                          </a:solidFill>
                          <a:effectLst/>
                        </a:rPr>
                        <a:t>/</a:t>
                      </a:r>
                      <a:r>
                        <a:rPr lang="zh-CN" altLang="en-US" sz="1050" b="0" kern="100" dirty="0">
                          <a:solidFill>
                            <a:schemeClr val="tx1"/>
                          </a:solidFill>
                          <a:effectLst/>
                        </a:rPr>
                        <a:t>年碳五，按进料量；</a:t>
                      </a:r>
                      <a:r>
                        <a:rPr lang="en-US" altLang="zh-CN" sz="1050" b="0" kern="100" dirty="0">
                          <a:solidFill>
                            <a:schemeClr val="tx1"/>
                          </a:solidFill>
                          <a:effectLst/>
                        </a:rPr>
                        <a:t>2.7</a:t>
                      </a:r>
                      <a:r>
                        <a:rPr lang="zh-CN" altLang="en-US" sz="1050" b="0" kern="100" dirty="0">
                          <a:solidFill>
                            <a:schemeClr val="tx1"/>
                          </a:solidFill>
                          <a:effectLst/>
                        </a:rPr>
                        <a:t>万吨</a:t>
                      </a:r>
                      <a:r>
                        <a:rPr lang="en-US" altLang="zh-CN" sz="1050" b="0" kern="100" dirty="0">
                          <a:solidFill>
                            <a:schemeClr val="tx1"/>
                          </a:solidFill>
                          <a:effectLst/>
                        </a:rPr>
                        <a:t>/</a:t>
                      </a:r>
                      <a:r>
                        <a:rPr lang="zh-CN" altLang="en-US" sz="1050" b="0" kern="100" dirty="0">
                          <a:solidFill>
                            <a:schemeClr val="tx1"/>
                          </a:solidFill>
                          <a:effectLst/>
                        </a:rPr>
                        <a:t>年苯乙烯）</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r>
              <a:tr h="164245">
                <a:tc vMerge="1">
                  <a:txBody>
                    <a:bodyPr/>
                    <a:lstStyle/>
                    <a:p>
                      <a:endParaRPr lang="zh-CN"/>
                    </a:p>
                  </a:txBody>
                  <a:tcPr/>
                </a:tc>
                <a:tc>
                  <a:txBody>
                    <a:bodyPr/>
                    <a:lstStyle/>
                    <a:p>
                      <a:pPr algn="ctr">
                        <a:spcAft>
                          <a:spcPts val="0"/>
                        </a:spcAft>
                      </a:pPr>
                      <a:r>
                        <a:rPr lang="en-US" altLang="zh-CN" sz="1050" b="0" kern="100" dirty="0">
                          <a:solidFill>
                            <a:schemeClr val="tx1"/>
                          </a:solidFill>
                          <a:effectLst/>
                        </a:rPr>
                        <a:t>1#/2#</a:t>
                      </a:r>
                      <a:r>
                        <a:rPr lang="zh-CN" sz="1050" b="0" kern="100" dirty="0">
                          <a:solidFill>
                            <a:schemeClr val="tx1"/>
                          </a:solidFill>
                          <a:effectLst/>
                        </a:rPr>
                        <a:t>丁二烯抽提装置</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050" b="0" kern="100" dirty="0">
                          <a:solidFill>
                            <a:schemeClr val="tx1"/>
                          </a:solidFill>
                          <a:effectLst/>
                        </a:rPr>
                        <a:t>13/6</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r>
              <a:tr h="164245">
                <a:tc vMerge="1">
                  <a:txBody>
                    <a:bodyPr/>
                    <a:lstStyle/>
                    <a:p>
                      <a:endParaRPr lang="zh-CN"/>
                    </a:p>
                  </a:txBody>
                  <a:tcPr/>
                </a:tc>
                <a:tc>
                  <a:txBody>
                    <a:bodyPr/>
                    <a:lstStyle/>
                    <a:p>
                      <a:pPr algn="ctr">
                        <a:spcAft>
                          <a:spcPts val="0"/>
                        </a:spcAft>
                      </a:pPr>
                      <a:r>
                        <a:rPr lang="zh-CN" sz="1050" b="0" kern="100" dirty="0">
                          <a:solidFill>
                            <a:schemeClr val="tx1"/>
                          </a:solidFill>
                          <a:effectLst/>
                        </a:rPr>
                        <a:t>芳烃抽提装置</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050" b="0" kern="100" dirty="0">
                          <a:solidFill>
                            <a:schemeClr val="tx1"/>
                          </a:solidFill>
                          <a:effectLst/>
                        </a:rPr>
                        <a:t>40</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r>
              <a:tr h="164245">
                <a:tc vMerge="1">
                  <a:txBody>
                    <a:bodyPr/>
                    <a:lstStyle/>
                    <a:p>
                      <a:endParaRPr lang="zh-CN"/>
                    </a:p>
                  </a:txBody>
                  <a:tcPr/>
                </a:tc>
                <a:tc>
                  <a:txBody>
                    <a:bodyPr/>
                    <a:lstStyle/>
                    <a:p>
                      <a:pPr algn="ctr">
                        <a:spcAft>
                          <a:spcPts val="0"/>
                        </a:spcAft>
                      </a:pPr>
                      <a:r>
                        <a:rPr lang="en-US" altLang="zh-CN" sz="1050" b="0" kern="100" dirty="0">
                          <a:solidFill>
                            <a:schemeClr val="tx1"/>
                          </a:solidFill>
                          <a:effectLst/>
                        </a:rPr>
                        <a:t>1#HDPE</a:t>
                      </a:r>
                      <a:r>
                        <a:rPr lang="zh-CN" altLang="en-US" sz="1050" b="0" kern="100" dirty="0">
                          <a:solidFill>
                            <a:schemeClr val="tx1"/>
                          </a:solidFill>
                          <a:effectLst/>
                        </a:rPr>
                        <a:t>装置</a:t>
                      </a:r>
                      <a:r>
                        <a:rPr lang="en-US" altLang="zh-CN" sz="1050" b="0" kern="100" dirty="0">
                          <a:solidFill>
                            <a:schemeClr val="tx1"/>
                          </a:solidFill>
                          <a:effectLst/>
                        </a:rPr>
                        <a:t>/2#HDPE</a:t>
                      </a:r>
                      <a:r>
                        <a:rPr lang="zh-CN" altLang="en-US" sz="1050" b="0" kern="100" dirty="0">
                          <a:solidFill>
                            <a:schemeClr val="tx1"/>
                          </a:solidFill>
                          <a:effectLst/>
                        </a:rPr>
                        <a:t>装置</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050" b="0" kern="100" dirty="0">
                          <a:solidFill>
                            <a:schemeClr val="tx1"/>
                          </a:solidFill>
                          <a:effectLst/>
                        </a:rPr>
                        <a:t>30/30</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r>
              <a:tr h="164245">
                <a:tc vMerge="1">
                  <a:txBody>
                    <a:bodyPr/>
                    <a:lstStyle/>
                    <a:p>
                      <a:endParaRPr lang="zh-CN"/>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a:spcAft>
                          <a:spcPts val="0"/>
                        </a:spcAft>
                      </a:pPr>
                      <a:r>
                        <a:rPr lang="zh-CN" sz="1050" b="0" kern="100" dirty="0">
                          <a:solidFill>
                            <a:schemeClr val="tx1"/>
                          </a:solidFill>
                          <a:effectLst/>
                        </a:rPr>
                        <a:t>线性低密度聚乙烯装置</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050" b="0" kern="100" dirty="0">
                          <a:solidFill>
                            <a:schemeClr val="tx1"/>
                          </a:solidFill>
                          <a:effectLst/>
                        </a:rPr>
                        <a:t>30</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r>
              <a:tr h="164245">
                <a:tc vMerge="1">
                  <a:txBody>
                    <a:bodyPr/>
                    <a:lstStyle/>
                    <a:p>
                      <a:endParaRPr lang="zh-CN"/>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a:spcAft>
                          <a:spcPts val="0"/>
                        </a:spcAft>
                      </a:pPr>
                      <a:r>
                        <a:rPr lang="en-US" altLang="zh-CN" sz="1050" b="0" kern="100" dirty="0">
                          <a:solidFill>
                            <a:schemeClr val="tx1"/>
                          </a:solidFill>
                          <a:effectLst/>
                        </a:rPr>
                        <a:t>JPP/STPP/3#PP</a:t>
                      </a:r>
                      <a:r>
                        <a:rPr lang="zh-CN" sz="1050" b="0" kern="100" dirty="0">
                          <a:solidFill>
                            <a:schemeClr val="tx1"/>
                          </a:solidFill>
                          <a:effectLst/>
                        </a:rPr>
                        <a:t>聚丙烯装置</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algn="ctr">
                        <a:spcAft>
                          <a:spcPts val="0"/>
                        </a:spcAft>
                      </a:pPr>
                      <a:r>
                        <a:rPr lang="en-US" sz="1050" b="0" kern="100" dirty="0">
                          <a:solidFill>
                            <a:schemeClr val="tx1"/>
                          </a:solidFill>
                          <a:effectLst/>
                        </a:rPr>
                        <a:t>20/20/30</a:t>
                      </a:r>
                      <a:endParaRPr lang="zh-CN" sz="105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r>
              <a:tr h="195390">
                <a:tc vMerge="1">
                  <a:txBody>
                    <a:bodyPr/>
                    <a:lstStyle/>
                    <a:p>
                      <a:endParaRPr lang="zh-CN"/>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50" b="0" kern="100" dirty="0">
                          <a:solidFill>
                            <a:schemeClr val="tx1"/>
                          </a:solidFill>
                          <a:effectLst/>
                          <a:latin typeface="+mn-lt"/>
                          <a:ea typeface="+mn-ea"/>
                          <a:cs typeface="+mn-cs"/>
                        </a:rPr>
                        <a:t>EO/EG </a:t>
                      </a:r>
                      <a:r>
                        <a:rPr lang="zh-CN" altLang="zh-CN" sz="1100" b="0" kern="100" dirty="0">
                          <a:effectLst/>
                        </a:rPr>
                        <a:t>装置</a:t>
                      </a:r>
                      <a:endParaRPr lang="zh-CN" alt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altLang="zh-CN" sz="1050" b="0" kern="100" dirty="0">
                          <a:solidFill>
                            <a:schemeClr val="tx1"/>
                          </a:solidFill>
                          <a:effectLst/>
                          <a:latin typeface="+mn-lt"/>
                          <a:ea typeface="+mn-ea"/>
                          <a:cs typeface="+mn-cs"/>
                        </a:rPr>
                        <a:t>15/28</a:t>
                      </a:r>
                      <a:endParaRPr lang="zh-CN" sz="1050" b="0" kern="100" dirty="0">
                        <a:solidFill>
                          <a:schemeClr val="tx1"/>
                        </a:solidFill>
                        <a:effectLst/>
                        <a:latin typeface="+mn-lt"/>
                        <a:ea typeface="+mn-ea"/>
                        <a:cs typeface="+mn-cs"/>
                      </a:endParaRPr>
                    </a:p>
                  </a:txBody>
                  <a:tcPr marL="47625" marR="0" marT="0" marB="0" anchor="ctr"/>
                </a:tc>
              </a:tr>
              <a:tr h="164245">
                <a:tc vMerge="1">
                  <a:txBody>
                    <a:bodyPr/>
                    <a:lstStyle/>
                    <a:p>
                      <a:endParaRPr lang="zh-CN"/>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050" b="0" kern="100" dirty="0">
                          <a:solidFill>
                            <a:schemeClr val="tx1"/>
                          </a:solidFill>
                          <a:effectLst/>
                          <a:latin typeface="+mn-lt"/>
                          <a:ea typeface="+mn-ea"/>
                          <a:cs typeface="+mn-cs"/>
                        </a:rPr>
                        <a:t>MTBE</a:t>
                      </a:r>
                      <a:r>
                        <a:rPr lang="en-US" altLang="zh-CN" sz="1100" b="0" kern="100" dirty="0">
                          <a:effectLst/>
                        </a:rPr>
                        <a:t>/</a:t>
                      </a:r>
                      <a:r>
                        <a:rPr lang="zh-CN" altLang="zh-CN" sz="1100" b="0" kern="100" dirty="0">
                          <a:effectLst/>
                        </a:rPr>
                        <a:t>丁烯</a:t>
                      </a:r>
                      <a:r>
                        <a:rPr lang="en-US" altLang="zh-CN" sz="1100" b="0" kern="100" dirty="0">
                          <a:effectLst/>
                        </a:rPr>
                        <a:t>-1</a:t>
                      </a:r>
                      <a:r>
                        <a:rPr lang="zh-CN" altLang="zh-CN" sz="1100" b="0" kern="100" dirty="0">
                          <a:effectLst/>
                        </a:rPr>
                        <a:t>装置</a:t>
                      </a:r>
                      <a:endParaRPr lang="zh-CN" alt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altLang="zh-CN" sz="1050" b="0" kern="100" dirty="0">
                          <a:solidFill>
                            <a:schemeClr val="tx1"/>
                          </a:solidFill>
                          <a:effectLst/>
                          <a:latin typeface="+mn-lt"/>
                          <a:ea typeface="+mn-ea"/>
                          <a:cs typeface="+mn-cs"/>
                        </a:rPr>
                        <a:t>12/4.5</a:t>
                      </a:r>
                      <a:endParaRPr lang="zh-CN" sz="1050" b="0" kern="100" dirty="0">
                        <a:solidFill>
                          <a:schemeClr val="tx1"/>
                        </a:solidFill>
                        <a:effectLst/>
                        <a:latin typeface="+mn-lt"/>
                        <a:ea typeface="+mn-ea"/>
                        <a:cs typeface="+mn-cs"/>
                      </a:endParaRPr>
                    </a:p>
                  </a:txBody>
                  <a:tcPr marL="47625" marR="0" marT="0" marB="0" anchor="ctr"/>
                </a:tc>
              </a:tr>
            </a:tbl>
          </a:graphicData>
        </a:graphic>
      </p:graphicFrame>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4</a:t>
            </a:fld>
            <a:endParaRPr lang="zh-CN" altLang="en-US" sz="1800" b="1" dirty="0"/>
          </a:p>
        </p:txBody>
      </p:sp>
      <p:graphicFrame>
        <p:nvGraphicFramePr>
          <p:cNvPr id="5" name="表格 4"/>
          <p:cNvGraphicFramePr>
            <a:graphicFrameLocks noGrp="1"/>
          </p:cNvGraphicFramePr>
          <p:nvPr>
            <p:extLst>
              <p:ext uri="{D42A27DB-BD31-4B8C-83A1-F6EECF244321}">
                <p14:modId xmlns:p14="http://schemas.microsoft.com/office/powerpoint/2010/main" val="2233456703"/>
              </p:ext>
            </p:extLst>
          </p:nvPr>
        </p:nvGraphicFramePr>
        <p:xfrm>
          <a:off x="457200" y="1059582"/>
          <a:ext cx="8229599" cy="1393049"/>
        </p:xfrm>
        <a:graphic>
          <a:graphicData uri="http://schemas.openxmlformats.org/drawingml/2006/table">
            <a:tbl>
              <a:tblPr firstRow="1" firstCol="1" bandRow="1">
                <a:tableStyleId>{5C22544A-7EE6-4342-B048-85BDC9FD1C3A}</a:tableStyleId>
              </a:tblPr>
              <a:tblGrid>
                <a:gridCol w="1450504"/>
                <a:gridCol w="2850348"/>
                <a:gridCol w="3928747"/>
              </a:tblGrid>
              <a:tr h="219569">
                <a:tc rowSpan="8">
                  <a:txBody>
                    <a:bodyPr/>
                    <a:lstStyle/>
                    <a:p>
                      <a:pPr algn="ctr">
                        <a:lnSpc>
                          <a:spcPts val="1500"/>
                        </a:lnSpc>
                        <a:spcAft>
                          <a:spcPts val="0"/>
                        </a:spcAft>
                      </a:pPr>
                      <a:r>
                        <a:rPr lang="zh-CN" sz="1100" kern="0" dirty="0">
                          <a:effectLst/>
                        </a:rPr>
                        <a:t>生产装置及规模</a:t>
                      </a:r>
                      <a:r>
                        <a:rPr lang="en-US" altLang="zh-CN" sz="1100" kern="0" dirty="0">
                          <a:effectLst/>
                        </a:rPr>
                        <a:t>      </a:t>
                      </a:r>
                      <a:r>
                        <a:rPr lang="zh-CN" altLang="en-US" sz="1100" kern="0" dirty="0">
                          <a:effectLst/>
                        </a:rPr>
                        <a:t>（炼油片区）</a:t>
                      </a:r>
                      <a:endParaRPr lang="zh-CN" sz="11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a:spcAft>
                          <a:spcPts val="0"/>
                        </a:spcAft>
                      </a:pPr>
                      <a:r>
                        <a:rPr lang="zh-CN" altLang="en-US" sz="1100" b="1" kern="0" dirty="0">
                          <a:effectLst/>
                          <a:latin typeface="微软雅黑" panose="020B0503020204020204" charset="-122"/>
                          <a:ea typeface="微软雅黑" panose="020B0503020204020204" charset="-122"/>
                        </a:rPr>
                        <a:t>主要</a:t>
                      </a:r>
                      <a:r>
                        <a:rPr lang="zh-CN" sz="1100" b="1" kern="0" dirty="0">
                          <a:effectLst/>
                          <a:latin typeface="微软雅黑" panose="020B0503020204020204" charset="-122"/>
                          <a:ea typeface="微软雅黑" panose="020B0503020204020204" charset="-122"/>
                        </a:rPr>
                        <a:t>生产装置名称</a:t>
                      </a:r>
                      <a:endParaRPr lang="zh-CN" sz="1100" b="1" kern="100" dirty="0">
                        <a:effectLst/>
                        <a:latin typeface="微软雅黑" panose="020B0503020204020204" charset="-122"/>
                        <a:ea typeface="微软雅黑" panose="020B0503020204020204" charset="-122"/>
                        <a:cs typeface="Times New Roman" panose="02020603050405020304" pitchFamily="18" charset="0"/>
                      </a:endParaRPr>
                    </a:p>
                  </a:txBody>
                  <a:tcPr marL="47625" marR="0" marT="0" marB="0" anchor="ctr"/>
                </a:tc>
                <a:tc>
                  <a:txBody>
                    <a:bodyPr/>
                    <a:lstStyle/>
                    <a:p>
                      <a:pPr algn="ctr">
                        <a:spcAft>
                          <a:spcPts val="0"/>
                        </a:spcAft>
                      </a:pPr>
                      <a:r>
                        <a:rPr lang="zh-CN" sz="1100" b="1" kern="0" dirty="0">
                          <a:effectLst/>
                          <a:latin typeface="微软雅黑" panose="020B0503020204020204" charset="-122"/>
                          <a:ea typeface="微软雅黑" panose="020B0503020204020204" charset="-122"/>
                        </a:rPr>
                        <a:t>年</a:t>
                      </a:r>
                      <a:r>
                        <a:rPr lang="zh-CN" altLang="en-US" sz="1100" b="1" kern="0" dirty="0">
                          <a:effectLst/>
                          <a:latin typeface="微软雅黑" panose="020B0503020204020204" charset="-122"/>
                          <a:ea typeface="微软雅黑" panose="020B0503020204020204" charset="-122"/>
                        </a:rPr>
                        <a:t>加工</a:t>
                      </a:r>
                      <a:r>
                        <a:rPr lang="zh-CN" sz="1100" b="1" kern="0" dirty="0">
                          <a:effectLst/>
                          <a:latin typeface="微软雅黑" panose="020B0503020204020204" charset="-122"/>
                          <a:ea typeface="微软雅黑" panose="020B0503020204020204" charset="-122"/>
                        </a:rPr>
                        <a:t>量（万吨</a:t>
                      </a:r>
                      <a:r>
                        <a:rPr lang="en-US" sz="1100" b="1" kern="0" dirty="0">
                          <a:effectLst/>
                          <a:latin typeface="微软雅黑" panose="020B0503020204020204" charset="-122"/>
                          <a:ea typeface="微软雅黑" panose="020B0503020204020204" charset="-122"/>
                        </a:rPr>
                        <a:t>/</a:t>
                      </a:r>
                      <a:r>
                        <a:rPr lang="zh-CN" sz="1100" b="1" kern="0" dirty="0">
                          <a:effectLst/>
                          <a:latin typeface="微软雅黑" panose="020B0503020204020204" charset="-122"/>
                          <a:ea typeface="微软雅黑" panose="020B0503020204020204" charset="-122"/>
                        </a:rPr>
                        <a:t>年）</a:t>
                      </a:r>
                      <a:endParaRPr lang="zh-CN" sz="1100" b="1" kern="100" dirty="0">
                        <a:effectLst/>
                        <a:latin typeface="微软雅黑" panose="020B0503020204020204" charset="-122"/>
                        <a:ea typeface="微软雅黑" panose="020B0503020204020204" charset="-122"/>
                        <a:cs typeface="Times New Roman" panose="02020603050405020304" pitchFamily="18" charset="0"/>
                      </a:endParaRPr>
                    </a:p>
                  </a:txBody>
                  <a:tcPr marL="47625" marR="0" marT="0" marB="0" anchor="ctr"/>
                </a:tc>
              </a:tr>
              <a:tr h="164245">
                <a:tc vMerge="1">
                  <a:txBody>
                    <a:bodyPr/>
                    <a:lstStyle/>
                    <a:p>
                      <a:endParaRPr lang="zh-CN"/>
                    </a:p>
                  </a:txBody>
                  <a:tcPr/>
                </a:tc>
                <a:tc>
                  <a:txBody>
                    <a:bodyPr/>
                    <a:lstStyle/>
                    <a:p>
                      <a:pPr algn="ctr">
                        <a:spcAft>
                          <a:spcPts val="0"/>
                        </a:spcAft>
                      </a:pPr>
                      <a:r>
                        <a:rPr lang="en-US" altLang="zh-CN" sz="1050" b="0" kern="100" dirty="0">
                          <a:solidFill>
                            <a:schemeClr val="tx1"/>
                          </a:solidFill>
                          <a:effectLst/>
                          <a:latin typeface="+mn-lt"/>
                          <a:ea typeface="+mn-ea"/>
                          <a:cs typeface="+mn-cs"/>
                        </a:rPr>
                        <a:t>1/2#</a:t>
                      </a:r>
                      <a:r>
                        <a:rPr lang="zh-CN" altLang="en-US" sz="1100" b="0" kern="100" dirty="0">
                          <a:effectLst/>
                        </a:rPr>
                        <a:t>常减压</a:t>
                      </a:r>
                      <a:r>
                        <a:rPr lang="zh-CN" sz="1100" b="0" kern="100" dirty="0">
                          <a:effectLst/>
                        </a:rPr>
                        <a:t>装置</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sz="1050" b="0" kern="100" dirty="0">
                          <a:solidFill>
                            <a:schemeClr val="tx1"/>
                          </a:solidFill>
                          <a:effectLst/>
                          <a:latin typeface="+mn-lt"/>
                          <a:ea typeface="+mn-ea"/>
                          <a:cs typeface="+mn-cs"/>
                        </a:rPr>
                        <a:t>350/500</a:t>
                      </a:r>
                      <a:endParaRPr lang="zh-CN" sz="1050" b="0" kern="100" dirty="0">
                        <a:solidFill>
                          <a:schemeClr val="tx1"/>
                        </a:solidFill>
                        <a:effectLst/>
                        <a:latin typeface="+mn-lt"/>
                        <a:ea typeface="+mn-ea"/>
                        <a:cs typeface="+mn-cs"/>
                      </a:endParaRPr>
                    </a:p>
                  </a:txBody>
                  <a:tcPr marL="47625" marR="0" marT="0" marB="0" anchor="ctr"/>
                </a:tc>
              </a:tr>
              <a:tr h="164245">
                <a:tc vMerge="1">
                  <a:txBody>
                    <a:bodyPr/>
                    <a:lstStyle/>
                    <a:p>
                      <a:endParaRPr lang="zh-CN"/>
                    </a:p>
                  </a:txBody>
                  <a:tcPr/>
                </a:tc>
                <a:tc>
                  <a:txBody>
                    <a:bodyPr/>
                    <a:lstStyle/>
                    <a:p>
                      <a:pPr algn="ctr">
                        <a:spcAft>
                          <a:spcPts val="0"/>
                        </a:spcAft>
                      </a:pPr>
                      <a:r>
                        <a:rPr lang="en-US" altLang="zh-CN" sz="1050" b="0" kern="100" dirty="0">
                          <a:solidFill>
                            <a:schemeClr val="tx1"/>
                          </a:solidFill>
                          <a:effectLst/>
                          <a:latin typeface="+mn-lt"/>
                          <a:ea typeface="+mn-ea"/>
                          <a:cs typeface="+mn-cs"/>
                        </a:rPr>
                        <a:t>1/2#</a:t>
                      </a:r>
                      <a:r>
                        <a:rPr lang="zh-CN" altLang="en-US" sz="1100" b="0" kern="100" dirty="0">
                          <a:effectLst/>
                        </a:rPr>
                        <a:t>催化裂化装置</a:t>
                      </a:r>
                      <a:endParaRPr lang="zh-CN" alt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sz="1050" b="0" kern="100" dirty="0">
                          <a:solidFill>
                            <a:schemeClr val="tx1"/>
                          </a:solidFill>
                          <a:effectLst/>
                          <a:latin typeface="+mn-lt"/>
                          <a:ea typeface="+mn-ea"/>
                          <a:cs typeface="+mn-cs"/>
                        </a:rPr>
                        <a:t>100/100</a:t>
                      </a:r>
                      <a:endParaRPr lang="zh-CN" sz="1050" b="0" kern="100" dirty="0">
                        <a:solidFill>
                          <a:schemeClr val="tx1"/>
                        </a:solidFill>
                        <a:effectLst/>
                        <a:latin typeface="+mn-lt"/>
                        <a:ea typeface="+mn-ea"/>
                        <a:cs typeface="+mn-cs"/>
                      </a:endParaRPr>
                    </a:p>
                  </a:txBody>
                  <a:tcPr marL="47625" marR="0" marT="0" marB="0" anchor="ctr"/>
                </a:tc>
              </a:tr>
              <a:tr h="164245">
                <a:tc vMerge="1">
                  <a:txBody>
                    <a:bodyPr/>
                    <a:lstStyle/>
                    <a:p>
                      <a:endParaRPr lang="zh-CN"/>
                    </a:p>
                  </a:txBody>
                  <a:tcPr/>
                </a:tc>
                <a:tc>
                  <a:txBody>
                    <a:bodyPr/>
                    <a:lstStyle/>
                    <a:p>
                      <a:pPr algn="ctr">
                        <a:spcAft>
                          <a:spcPts val="0"/>
                        </a:spcAft>
                      </a:pPr>
                      <a:r>
                        <a:rPr lang="en-US" altLang="zh-CN" sz="1050" b="0" kern="100" dirty="0">
                          <a:solidFill>
                            <a:schemeClr val="tx1"/>
                          </a:solidFill>
                          <a:effectLst/>
                          <a:latin typeface="+mn-lt"/>
                          <a:ea typeface="+mn-ea"/>
                          <a:cs typeface="+mn-cs"/>
                        </a:rPr>
                        <a:t>1/2#</a:t>
                      </a:r>
                      <a:r>
                        <a:rPr lang="zh-CN" altLang="en-US" sz="1100" b="0" kern="100" dirty="0">
                          <a:effectLst/>
                          <a:latin typeface="Calibri" panose="020F0502020204030204" pitchFamily="34" charset="0"/>
                          <a:ea typeface="宋体" panose="02010600030101010101" pitchFamily="2" charset="-122"/>
                          <a:cs typeface="Times New Roman" panose="02020603050405020304" pitchFamily="18" charset="0"/>
                        </a:rPr>
                        <a:t>延迟焦化装置</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altLang="zh-CN" sz="1050" b="0" kern="100" dirty="0">
                          <a:solidFill>
                            <a:schemeClr val="tx1"/>
                          </a:solidFill>
                          <a:effectLst/>
                          <a:latin typeface="+mn-lt"/>
                          <a:ea typeface="+mn-ea"/>
                          <a:cs typeface="+mn-cs"/>
                        </a:rPr>
                        <a:t>100/150</a:t>
                      </a:r>
                      <a:endParaRPr lang="zh-CN" sz="1050" b="0" kern="100" dirty="0">
                        <a:solidFill>
                          <a:schemeClr val="tx1"/>
                        </a:solidFill>
                        <a:effectLst/>
                        <a:latin typeface="+mn-lt"/>
                        <a:ea typeface="+mn-ea"/>
                        <a:cs typeface="+mn-cs"/>
                      </a:endParaRPr>
                    </a:p>
                  </a:txBody>
                  <a:tcPr marL="47625" marR="0" marT="0" marB="0" anchor="ctr"/>
                </a:tc>
              </a:tr>
              <a:tr h="164245">
                <a:tc vMerge="1">
                  <a:txBody>
                    <a:bodyPr/>
                    <a:lstStyle/>
                    <a:p>
                      <a:endParaRPr lang="zh-CN"/>
                    </a:p>
                  </a:txBody>
                  <a:tcPr/>
                </a:tc>
                <a:tc>
                  <a:txBody>
                    <a:bodyPr/>
                    <a:lstStyle/>
                    <a:p>
                      <a:pPr algn="ctr">
                        <a:spcAft>
                          <a:spcPts val="0"/>
                        </a:spcAft>
                      </a:pPr>
                      <a:r>
                        <a:rPr lang="en-US" altLang="zh-CN" sz="1050" b="0" kern="100" dirty="0">
                          <a:solidFill>
                            <a:schemeClr val="tx1"/>
                          </a:solidFill>
                          <a:effectLst/>
                          <a:latin typeface="+mn-lt"/>
                          <a:ea typeface="+mn-ea"/>
                          <a:cs typeface="+mn-cs"/>
                        </a:rPr>
                        <a:t>1/2/3#</a:t>
                      </a:r>
                      <a:r>
                        <a:rPr lang="zh-CN" altLang="en-US" sz="1100" b="0" kern="100" dirty="0">
                          <a:effectLst/>
                          <a:latin typeface="Calibri" panose="020F0502020204030204" pitchFamily="34" charset="0"/>
                          <a:ea typeface="宋体" panose="02010600030101010101" pitchFamily="2" charset="-122"/>
                          <a:cs typeface="Times New Roman" panose="02020603050405020304" pitchFamily="18" charset="0"/>
                        </a:rPr>
                        <a:t>柴油加氢装置</a:t>
                      </a:r>
                      <a:endParaRPr lang="zh-CN" alt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altLang="zh-CN" sz="1050" b="0" kern="100" dirty="0">
                          <a:solidFill>
                            <a:schemeClr val="tx1"/>
                          </a:solidFill>
                          <a:effectLst/>
                          <a:latin typeface="+mn-lt"/>
                          <a:ea typeface="+mn-ea"/>
                          <a:cs typeface="+mn-cs"/>
                        </a:rPr>
                        <a:t>60/80/160</a:t>
                      </a:r>
                      <a:endParaRPr lang="zh-CN" sz="1050" b="0" kern="100" dirty="0">
                        <a:solidFill>
                          <a:schemeClr val="tx1"/>
                        </a:solidFill>
                        <a:effectLst/>
                        <a:latin typeface="+mn-lt"/>
                        <a:ea typeface="+mn-ea"/>
                        <a:cs typeface="+mn-cs"/>
                      </a:endParaRPr>
                    </a:p>
                  </a:txBody>
                  <a:tcPr marL="47625" marR="0" marT="0" marB="0" anchor="ctr"/>
                </a:tc>
              </a:tr>
              <a:tr h="164245">
                <a:tc vMerge="1">
                  <a:txBody>
                    <a:bodyPr/>
                    <a:lstStyle/>
                    <a:p>
                      <a:endParaRPr lang="zh-CN"/>
                    </a:p>
                  </a:txBody>
                  <a:tcPr/>
                </a:tc>
                <a:tc>
                  <a:txBody>
                    <a:bodyPr/>
                    <a:lstStyle/>
                    <a:p>
                      <a:pPr algn="ctr">
                        <a:spcAft>
                          <a:spcPts val="0"/>
                        </a:spcAft>
                      </a:pPr>
                      <a:r>
                        <a:rPr lang="en-US" altLang="zh-CN" sz="1050" b="0" kern="100" dirty="0">
                          <a:solidFill>
                            <a:schemeClr val="tx1"/>
                          </a:solidFill>
                          <a:effectLst/>
                          <a:latin typeface="+mn-lt"/>
                          <a:ea typeface="+mn-ea"/>
                          <a:cs typeface="+mn-cs"/>
                        </a:rPr>
                        <a:t>S-</a:t>
                      </a:r>
                      <a:r>
                        <a:rPr lang="en-US" altLang="zh-CN" sz="1050" b="0" kern="100" dirty="0" err="1">
                          <a:solidFill>
                            <a:schemeClr val="tx1"/>
                          </a:solidFill>
                          <a:effectLst/>
                          <a:latin typeface="+mn-lt"/>
                          <a:ea typeface="+mn-ea"/>
                          <a:cs typeface="+mn-cs"/>
                        </a:rPr>
                        <a:t>zorb</a:t>
                      </a:r>
                      <a:r>
                        <a:rPr lang="zh-CN" altLang="en-US" sz="1100" b="0" kern="100" dirty="0">
                          <a:effectLst/>
                          <a:latin typeface="Calibri" panose="020F0502020204030204" pitchFamily="34" charset="0"/>
                          <a:ea typeface="宋体" panose="02010600030101010101" pitchFamily="2" charset="-122"/>
                          <a:cs typeface="Times New Roman" panose="02020603050405020304" pitchFamily="18" charset="0"/>
                        </a:rPr>
                        <a:t>装置</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altLang="zh-CN" sz="1050" b="0" kern="100" dirty="0">
                          <a:solidFill>
                            <a:schemeClr val="tx1"/>
                          </a:solidFill>
                          <a:effectLst/>
                          <a:latin typeface="+mn-lt"/>
                          <a:ea typeface="+mn-ea"/>
                          <a:cs typeface="+mn-cs"/>
                        </a:rPr>
                        <a:t>150</a:t>
                      </a:r>
                      <a:endParaRPr lang="zh-CN" sz="1050" b="0" kern="100" dirty="0">
                        <a:solidFill>
                          <a:schemeClr val="tx1"/>
                        </a:solidFill>
                        <a:effectLst/>
                        <a:latin typeface="+mn-lt"/>
                        <a:ea typeface="+mn-ea"/>
                        <a:cs typeface="+mn-cs"/>
                      </a:endParaRPr>
                    </a:p>
                  </a:txBody>
                  <a:tcPr marL="47625" marR="0" marT="0" marB="0" anchor="ctr"/>
                </a:tc>
              </a:tr>
              <a:tr h="164245">
                <a:tc vMerge="1">
                  <a:txBody>
                    <a:bodyPr/>
                    <a:lstStyle/>
                    <a:p>
                      <a:endParaRPr lang="zh-CN"/>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a:spcAft>
                          <a:spcPts val="0"/>
                        </a:spcAft>
                      </a:pPr>
                      <a:r>
                        <a:rPr lang="zh-CN" altLang="en-US" sz="1100" b="0" kern="100" dirty="0">
                          <a:effectLst/>
                          <a:latin typeface="Calibri" panose="020F0502020204030204" pitchFamily="34" charset="0"/>
                          <a:ea typeface="宋体" panose="02010600030101010101" pitchFamily="2" charset="-122"/>
                          <a:cs typeface="Times New Roman" panose="02020603050405020304" pitchFamily="18" charset="0"/>
                        </a:rPr>
                        <a:t>加氢裂化装置</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altLang="zh-CN" sz="1050" b="0" kern="100" dirty="0">
                          <a:solidFill>
                            <a:schemeClr val="tx1"/>
                          </a:solidFill>
                          <a:effectLst/>
                          <a:latin typeface="+mn-lt"/>
                          <a:ea typeface="+mn-ea"/>
                          <a:cs typeface="+mn-cs"/>
                        </a:rPr>
                        <a:t>180</a:t>
                      </a:r>
                      <a:endParaRPr lang="zh-CN" sz="1050" b="0" kern="100" dirty="0">
                        <a:solidFill>
                          <a:schemeClr val="tx1"/>
                        </a:solidFill>
                        <a:effectLst/>
                        <a:latin typeface="+mn-lt"/>
                        <a:ea typeface="+mn-ea"/>
                        <a:cs typeface="+mn-cs"/>
                      </a:endParaRPr>
                    </a:p>
                  </a:txBody>
                  <a:tcPr marL="47625" marR="0" marT="0" marB="0" anchor="ctr"/>
                </a:tc>
              </a:tr>
              <a:tr h="164245">
                <a:tc vMerge="1">
                  <a:txBody>
                    <a:bodyPr/>
                    <a:lstStyle/>
                    <a:p>
                      <a:endParaRPr lang="zh-CN"/>
                    </a:p>
                  </a:txBody>
                  <a:tcPr marL="47625"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a:spcAft>
                          <a:spcPts val="0"/>
                        </a:spcAft>
                      </a:pPr>
                      <a:r>
                        <a:rPr lang="en-US" altLang="zh-CN" sz="1050" b="0" kern="100" dirty="0">
                          <a:solidFill>
                            <a:schemeClr val="tx1"/>
                          </a:solidFill>
                          <a:effectLst/>
                          <a:latin typeface="+mn-lt"/>
                          <a:ea typeface="+mn-ea"/>
                          <a:cs typeface="+mn-cs"/>
                        </a:rPr>
                        <a:t>1/2#</a:t>
                      </a:r>
                      <a:r>
                        <a:rPr lang="zh-CN" altLang="en-US" sz="1100" b="0" kern="100" dirty="0">
                          <a:effectLst/>
                          <a:latin typeface="Calibri" panose="020F0502020204030204" pitchFamily="34" charset="0"/>
                          <a:ea typeface="宋体" panose="02010600030101010101" pitchFamily="2" charset="-122"/>
                          <a:cs typeface="Times New Roman" panose="02020603050405020304" pitchFamily="18" charset="0"/>
                        </a:rPr>
                        <a:t>航煤加氢装置</a:t>
                      </a:r>
                      <a:endParaRPr lang="zh-CN" sz="11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7625" marR="0" marT="0" marB="0" anchor="ctr"/>
                </a:tc>
                <a:tc>
                  <a:txBody>
                    <a:bodyPr/>
                    <a:lstStyle/>
                    <a:p>
                      <a:pPr marL="0" algn="ctr" defTabSz="914400" rtl="0" eaLnBrk="1" latinLnBrk="0" hangingPunct="1">
                        <a:spcAft>
                          <a:spcPts val="0"/>
                        </a:spcAft>
                      </a:pPr>
                      <a:r>
                        <a:rPr lang="en-US" altLang="zh-CN" sz="1050" b="0" kern="100" dirty="0">
                          <a:solidFill>
                            <a:schemeClr val="tx1"/>
                          </a:solidFill>
                          <a:effectLst/>
                          <a:latin typeface="+mn-lt"/>
                          <a:ea typeface="+mn-ea"/>
                          <a:cs typeface="+mn-cs"/>
                        </a:rPr>
                        <a:t>40/25</a:t>
                      </a:r>
                      <a:endParaRPr lang="zh-CN" sz="1050" b="0" kern="100" dirty="0">
                        <a:solidFill>
                          <a:schemeClr val="tx1"/>
                        </a:solidFill>
                        <a:effectLst/>
                        <a:latin typeface="+mn-lt"/>
                        <a:ea typeface="+mn-ea"/>
                        <a:cs typeface="+mn-cs"/>
                      </a:endParaRPr>
                    </a:p>
                  </a:txBody>
                  <a:tcPr marL="47625" marR="0" marT="0" marB="0" anchor="ctr"/>
                </a:tc>
              </a:tr>
            </a:tbl>
          </a:graphicData>
        </a:graphic>
      </p:graphicFrame>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067949" y="200471"/>
            <a:ext cx="5008102" cy="581057"/>
          </a:xfrm>
          <a:prstGeom prst="rect">
            <a:avLst/>
          </a:prstGeom>
        </p:spPr>
        <p:txBody>
          <a:bodyPr wrap="none">
            <a:spAutoFit/>
          </a:bodyPr>
          <a:lstStyle/>
          <a:p>
            <a:pP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二、</a:t>
            </a:r>
            <a:r>
              <a:rPr lang="zh-CN" altLang="en-US" sz="2400" b="1" dirty="0">
                <a:latin typeface="微软雅黑" panose="020B0503020204020204" charset="-122"/>
                <a:ea typeface="微软雅黑" panose="020B0503020204020204" charset="-122"/>
              </a:rPr>
              <a:t>废气排放信息一览表</a:t>
            </a:r>
            <a:r>
              <a:rPr lang="en-US" altLang="zh-CN" sz="2400" b="1" dirty="0">
                <a:latin typeface="微软雅黑" panose="020B0503020204020204" charset="-122"/>
                <a:ea typeface="微软雅黑" panose="020B0503020204020204" charset="-122"/>
              </a:rPr>
              <a:t>(</a:t>
            </a:r>
            <a:r>
              <a:rPr lang="en-US" altLang="zh-CN" sz="2400" b="1" dirty="0" smtClean="0">
                <a:latin typeface="微软雅黑" panose="020B0503020204020204" charset="-122"/>
                <a:ea typeface="微软雅黑" panose="020B0503020204020204" charset="-122"/>
              </a:rPr>
              <a:t>2022Q1)</a:t>
            </a:r>
            <a:endParaRPr lang="en-US" altLang="zh-CN" sz="2400" b="1" dirty="0">
              <a:latin typeface="微软雅黑" panose="020B0503020204020204" charset="-122"/>
              <a:ea typeface="微软雅黑" panose="020B0503020204020204" charset="-122"/>
              <a:cs typeface="Heiti SC Light"/>
            </a:endParaRPr>
          </a:p>
        </p:txBody>
      </p:sp>
      <p:graphicFrame>
        <p:nvGraphicFramePr>
          <p:cNvPr id="3" name="表格 2"/>
          <p:cNvGraphicFramePr>
            <a:graphicFrameLocks noGrp="1"/>
          </p:cNvGraphicFramePr>
          <p:nvPr>
            <p:extLst>
              <p:ext uri="{D42A27DB-BD31-4B8C-83A1-F6EECF244321}">
                <p14:modId xmlns:p14="http://schemas.microsoft.com/office/powerpoint/2010/main" val="2483693934"/>
              </p:ext>
            </p:extLst>
          </p:nvPr>
        </p:nvGraphicFramePr>
        <p:xfrm>
          <a:off x="611559" y="1275606"/>
          <a:ext cx="7920881" cy="3058729"/>
        </p:xfrm>
        <a:graphic>
          <a:graphicData uri="http://schemas.openxmlformats.org/drawingml/2006/table">
            <a:tbl>
              <a:tblPr firstRow="1" firstCol="1" bandRow="1">
                <a:tableStyleId>{5C22544A-7EE6-4342-B048-85BDC9FD1C3A}</a:tableStyleId>
              </a:tblPr>
              <a:tblGrid>
                <a:gridCol w="1473689"/>
                <a:gridCol w="1596314"/>
                <a:gridCol w="1084792"/>
                <a:gridCol w="982457"/>
                <a:gridCol w="982457"/>
                <a:gridCol w="1146200"/>
                <a:gridCol w="654972"/>
              </a:tblGrid>
              <a:tr h="333729">
                <a:tc>
                  <a:txBody>
                    <a:bodyPr/>
                    <a:lstStyle/>
                    <a:p>
                      <a:pPr marL="154940" algn="ctr">
                        <a:lnSpc>
                          <a:spcPct val="100000"/>
                        </a:lnSpc>
                      </a:pPr>
                      <a:r>
                        <a:rPr sz="1000" b="1" spc="10" dirty="0">
                          <a:solidFill>
                            <a:srgbClr val="FFFFFF"/>
                          </a:solidFill>
                          <a:latin typeface="宋体" panose="02010600030101010101" pitchFamily="2" charset="-122"/>
                          <a:cs typeface="宋体" panose="02010600030101010101" pitchFamily="2" charset="-122"/>
                        </a:rPr>
                        <a:t>废气排放口</a:t>
                      </a:r>
                      <a:r>
                        <a:rPr sz="1000" b="1" dirty="0">
                          <a:solidFill>
                            <a:srgbClr val="FFFFFF"/>
                          </a:solidFill>
                          <a:latin typeface="宋体" panose="02010600030101010101" pitchFamily="2" charset="-122"/>
                          <a:cs typeface="宋体" panose="02010600030101010101" pitchFamily="2" charset="-122"/>
                        </a:rPr>
                        <a:t>编号</a:t>
                      </a:r>
                      <a:r>
                        <a:rPr sz="1000" b="1" spc="10" dirty="0">
                          <a:solidFill>
                            <a:srgbClr val="FFFFFF"/>
                          </a:solidFill>
                          <a:latin typeface="宋体" panose="02010600030101010101" pitchFamily="2" charset="-122"/>
                          <a:cs typeface="宋体" panose="02010600030101010101" pitchFamily="2" charset="-122"/>
                        </a:rPr>
                        <a:t>位</a:t>
                      </a:r>
                      <a:r>
                        <a:rPr sz="1000" b="1" dirty="0">
                          <a:solidFill>
                            <a:srgbClr val="FFFFFF"/>
                          </a:solidFill>
                          <a:latin typeface="宋体" panose="02010600030101010101" pitchFamily="2" charset="-122"/>
                          <a:cs typeface="宋体" panose="02010600030101010101" pitchFamily="2" charset="-122"/>
                        </a:rPr>
                        <a:t>置</a:t>
                      </a:r>
                      <a:endParaRPr sz="10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343535" algn="just">
                        <a:lnSpc>
                          <a:spcPct val="100000"/>
                        </a:lnSpc>
                      </a:pPr>
                      <a:r>
                        <a:rPr sz="1000" b="1" spc="10" dirty="0">
                          <a:solidFill>
                            <a:srgbClr val="FFFFFF"/>
                          </a:solidFill>
                          <a:latin typeface="宋体" panose="02010600030101010101" pitchFamily="2" charset="-122"/>
                          <a:cs typeface="宋体" panose="02010600030101010101" pitchFamily="2" charset="-122"/>
                        </a:rPr>
                        <a:t>执行的排放</a:t>
                      </a:r>
                      <a:r>
                        <a:rPr sz="1000" b="1" dirty="0">
                          <a:solidFill>
                            <a:srgbClr val="FFFFFF"/>
                          </a:solidFill>
                          <a:latin typeface="宋体" panose="02010600030101010101" pitchFamily="2" charset="-122"/>
                          <a:cs typeface="宋体" panose="02010600030101010101" pitchFamily="2" charset="-122"/>
                        </a:rPr>
                        <a:t>标准</a:t>
                      </a:r>
                      <a:endParaRPr sz="10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88265" algn="ctr">
                        <a:lnSpc>
                          <a:spcPct val="100000"/>
                        </a:lnSpc>
                      </a:pPr>
                      <a:r>
                        <a:rPr sz="1000" b="1" spc="10" dirty="0">
                          <a:solidFill>
                            <a:srgbClr val="FFFFFF"/>
                          </a:solidFill>
                          <a:latin typeface="宋体" panose="02010600030101010101" pitchFamily="2" charset="-122"/>
                          <a:cs typeface="宋体" panose="02010600030101010101" pitchFamily="2" charset="-122"/>
                        </a:rPr>
                        <a:t>大气污染物</a:t>
                      </a:r>
                      <a:r>
                        <a:rPr sz="1000" b="1" dirty="0">
                          <a:solidFill>
                            <a:srgbClr val="FFFFFF"/>
                          </a:solidFill>
                          <a:latin typeface="宋体" panose="02010600030101010101" pitchFamily="2" charset="-122"/>
                          <a:cs typeface="宋体" panose="02010600030101010101" pitchFamily="2" charset="-122"/>
                        </a:rPr>
                        <a:t>名称</a:t>
                      </a:r>
                      <a:endParaRPr sz="10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1270" algn="ctr">
                        <a:lnSpc>
                          <a:spcPts val="1165"/>
                        </a:lnSpc>
                      </a:pPr>
                      <a:r>
                        <a:rPr sz="1000" b="1" spc="10" dirty="0">
                          <a:solidFill>
                            <a:srgbClr val="FFFFFF"/>
                          </a:solidFill>
                          <a:latin typeface="宋体" panose="02010600030101010101" pitchFamily="2" charset="-122"/>
                          <a:cs typeface="宋体" panose="02010600030101010101" pitchFamily="2" charset="-122"/>
                        </a:rPr>
                        <a:t>规定排放限值</a:t>
                      </a:r>
                      <a:endParaRPr sz="1000" dirty="0">
                        <a:latin typeface="宋体" panose="02010600030101010101" pitchFamily="2" charset="-122"/>
                        <a:cs typeface="宋体" panose="02010600030101010101" pitchFamily="2" charset="-122"/>
                      </a:endParaRPr>
                    </a:p>
                    <a:p>
                      <a:pPr algn="ctr">
                        <a:lnSpc>
                          <a:spcPts val="1165"/>
                        </a:lnSpc>
                      </a:pPr>
                      <a:r>
                        <a:rPr sz="1000" b="1" spc="10" dirty="0">
                          <a:solidFill>
                            <a:srgbClr val="FFFFFF"/>
                          </a:solidFill>
                          <a:latin typeface="宋体" panose="02010600030101010101" pitchFamily="2" charset="-122"/>
                          <a:cs typeface="宋体" panose="02010600030101010101" pitchFamily="2" charset="-122"/>
                        </a:rPr>
                        <a:t>（</a:t>
                      </a:r>
                      <a:r>
                        <a:rPr sz="1000" b="1" dirty="0">
                          <a:solidFill>
                            <a:srgbClr val="FFFFFF"/>
                          </a:solidFill>
                          <a:latin typeface="Calibri" panose="020F0502020204030204"/>
                          <a:cs typeface="Calibri" panose="020F0502020204030204"/>
                        </a:rPr>
                        <a:t>m</a:t>
                      </a:r>
                      <a:r>
                        <a:rPr sz="1000" b="1" spc="-5" dirty="0">
                          <a:solidFill>
                            <a:srgbClr val="FFFFFF"/>
                          </a:solidFill>
                          <a:latin typeface="Calibri" panose="020F0502020204030204"/>
                          <a:cs typeface="Calibri" panose="020F0502020204030204"/>
                        </a:rPr>
                        <a:t>g</a:t>
                      </a:r>
                      <a:r>
                        <a:rPr sz="1000" b="1" dirty="0">
                          <a:solidFill>
                            <a:srgbClr val="FFFFFF"/>
                          </a:solidFill>
                          <a:latin typeface="Calibri" panose="020F0502020204030204"/>
                          <a:cs typeface="Calibri" panose="020F0502020204030204"/>
                        </a:rPr>
                        <a:t>/</a:t>
                      </a:r>
                      <a:r>
                        <a:rPr sz="1000" b="1" spc="5" dirty="0">
                          <a:solidFill>
                            <a:srgbClr val="FFFFFF"/>
                          </a:solidFill>
                          <a:latin typeface="Calibri" panose="020F0502020204030204"/>
                          <a:cs typeface="Calibri" panose="020F0502020204030204"/>
                        </a:rPr>
                        <a:t>m</a:t>
                      </a:r>
                      <a:r>
                        <a:rPr sz="975" b="1" spc="-7" baseline="26000" dirty="0">
                          <a:solidFill>
                            <a:srgbClr val="FFFFFF"/>
                          </a:solidFill>
                          <a:latin typeface="Calibri" panose="020F0502020204030204"/>
                          <a:cs typeface="Calibri" panose="020F0502020204030204"/>
                        </a:rPr>
                        <a:t>3</a:t>
                      </a:r>
                      <a:r>
                        <a:rPr sz="1000" b="1" dirty="0">
                          <a:solidFill>
                            <a:srgbClr val="FFFFFF"/>
                          </a:solidFill>
                          <a:latin typeface="宋体" panose="02010600030101010101" pitchFamily="2" charset="-122"/>
                          <a:cs typeface="宋体" panose="02010600030101010101" pitchFamily="2" charset="-122"/>
                        </a:rPr>
                        <a:t>）</a:t>
                      </a:r>
                      <a:endParaRPr sz="10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635" algn="ctr">
                        <a:lnSpc>
                          <a:spcPts val="1165"/>
                        </a:lnSpc>
                      </a:pPr>
                      <a:r>
                        <a:rPr sz="1000" b="1" spc="10" dirty="0">
                          <a:solidFill>
                            <a:srgbClr val="FFFFFF"/>
                          </a:solidFill>
                          <a:latin typeface="宋体" panose="02010600030101010101" pitchFamily="2" charset="-122"/>
                          <a:cs typeface="宋体" panose="02010600030101010101" pitchFamily="2" charset="-122"/>
                        </a:rPr>
                        <a:t>实际排放浓度</a:t>
                      </a:r>
                      <a:endParaRPr sz="1000">
                        <a:latin typeface="宋体" panose="02010600030101010101" pitchFamily="2" charset="-122"/>
                        <a:cs typeface="宋体" panose="02010600030101010101" pitchFamily="2" charset="-122"/>
                      </a:endParaRPr>
                    </a:p>
                    <a:p>
                      <a:pPr algn="ctr">
                        <a:lnSpc>
                          <a:spcPts val="1165"/>
                        </a:lnSpc>
                      </a:pPr>
                      <a:r>
                        <a:rPr sz="1000" b="1" spc="10" dirty="0">
                          <a:solidFill>
                            <a:srgbClr val="FFFFFF"/>
                          </a:solidFill>
                          <a:latin typeface="宋体" panose="02010600030101010101" pitchFamily="2" charset="-122"/>
                          <a:cs typeface="宋体" panose="02010600030101010101" pitchFamily="2" charset="-122"/>
                        </a:rPr>
                        <a:t>（</a:t>
                      </a:r>
                      <a:r>
                        <a:rPr sz="1000" b="1" dirty="0">
                          <a:solidFill>
                            <a:srgbClr val="FFFFFF"/>
                          </a:solidFill>
                          <a:latin typeface="Calibri" panose="020F0502020204030204"/>
                          <a:cs typeface="Calibri" panose="020F0502020204030204"/>
                        </a:rPr>
                        <a:t>m</a:t>
                      </a:r>
                      <a:r>
                        <a:rPr sz="1000" b="1" spc="-5" dirty="0">
                          <a:solidFill>
                            <a:srgbClr val="FFFFFF"/>
                          </a:solidFill>
                          <a:latin typeface="Calibri" panose="020F0502020204030204"/>
                          <a:cs typeface="Calibri" panose="020F0502020204030204"/>
                        </a:rPr>
                        <a:t>g</a:t>
                      </a:r>
                      <a:r>
                        <a:rPr sz="1000" b="1" dirty="0">
                          <a:solidFill>
                            <a:srgbClr val="FFFFFF"/>
                          </a:solidFill>
                          <a:latin typeface="Calibri" panose="020F0502020204030204"/>
                          <a:cs typeface="Calibri" panose="020F0502020204030204"/>
                        </a:rPr>
                        <a:t>/</a:t>
                      </a:r>
                      <a:r>
                        <a:rPr sz="1000" b="1" spc="10" dirty="0">
                          <a:solidFill>
                            <a:srgbClr val="FFFFFF"/>
                          </a:solidFill>
                          <a:latin typeface="Calibri" panose="020F0502020204030204"/>
                          <a:cs typeface="Calibri" panose="020F0502020204030204"/>
                        </a:rPr>
                        <a:t>m</a:t>
                      </a:r>
                      <a:r>
                        <a:rPr sz="975" b="1" spc="-7" baseline="26000" dirty="0">
                          <a:solidFill>
                            <a:srgbClr val="FFFFFF"/>
                          </a:solidFill>
                          <a:latin typeface="Calibri" panose="020F0502020204030204"/>
                          <a:cs typeface="Calibri" panose="020F0502020204030204"/>
                        </a:rPr>
                        <a:t>3</a:t>
                      </a:r>
                      <a:r>
                        <a:rPr sz="1000" b="1" dirty="0">
                          <a:solidFill>
                            <a:srgbClr val="FFFFFF"/>
                          </a:solidFill>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2540" algn="ctr">
                        <a:lnSpc>
                          <a:spcPct val="100000"/>
                        </a:lnSpc>
                      </a:pPr>
                      <a:r>
                        <a:rPr sz="1000" b="1" spc="10" dirty="0" err="1" smtClean="0">
                          <a:solidFill>
                            <a:srgbClr val="FFFFFF"/>
                          </a:solidFill>
                          <a:latin typeface="宋体" panose="02010600030101010101" pitchFamily="2" charset="-122"/>
                          <a:cs typeface="宋体" panose="02010600030101010101" pitchFamily="2" charset="-122"/>
                        </a:rPr>
                        <a:t>实际排放总量</a:t>
                      </a:r>
                      <a:endParaRPr lang="en-US" sz="1000" b="1" spc="10" dirty="0" smtClean="0">
                        <a:solidFill>
                          <a:srgbClr val="FFFFFF"/>
                        </a:solidFill>
                        <a:latin typeface="宋体" panose="02010600030101010101" pitchFamily="2" charset="-122"/>
                        <a:cs typeface="宋体" panose="02010600030101010101" pitchFamily="2" charset="-122"/>
                      </a:endParaRPr>
                    </a:p>
                    <a:p>
                      <a:pPr marL="2540" algn="ctr">
                        <a:lnSpc>
                          <a:spcPct val="100000"/>
                        </a:lnSpc>
                      </a:pPr>
                      <a:r>
                        <a:rPr lang="en-US" sz="1000" b="1" spc="10" dirty="0" smtClean="0">
                          <a:solidFill>
                            <a:srgbClr val="FFFFFF"/>
                          </a:solidFill>
                          <a:latin typeface="宋体" panose="02010600030101010101" pitchFamily="2" charset="-122"/>
                          <a:cs typeface="宋体" panose="02010600030101010101" pitchFamily="2" charset="-122"/>
                        </a:rPr>
                        <a:t>(t)</a:t>
                      </a:r>
                      <a:endParaRPr sz="10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64770" algn="ctr">
                        <a:lnSpc>
                          <a:spcPct val="100000"/>
                        </a:lnSpc>
                      </a:pPr>
                      <a:r>
                        <a:rPr sz="1000" b="1" spc="10" dirty="0">
                          <a:solidFill>
                            <a:srgbClr val="FFFFFF"/>
                          </a:solidFill>
                          <a:latin typeface="宋体" panose="02010600030101010101" pitchFamily="2" charset="-122"/>
                          <a:cs typeface="宋体" panose="02010600030101010101" pitchFamily="2" charset="-122"/>
                        </a:rPr>
                        <a:t>超标情况</a:t>
                      </a:r>
                      <a:endParaRPr sz="100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327600">
                <a:tc rowSpan="4">
                  <a:txBody>
                    <a:bodyPr/>
                    <a:lstStyle/>
                    <a:p>
                      <a:pPr marL="66675" algn="ctr">
                        <a:lnSpc>
                          <a:spcPct val="100000"/>
                        </a:lnSpc>
                      </a:pPr>
                      <a:r>
                        <a:rPr sz="1000" b="1" spc="10" dirty="0">
                          <a:solidFill>
                            <a:srgbClr val="FFFFFF"/>
                          </a:solidFill>
                          <a:latin typeface="宋体" panose="02010600030101010101" pitchFamily="2" charset="-122"/>
                          <a:cs typeface="宋体" panose="02010600030101010101" pitchFamily="2" charset="-122"/>
                        </a:rPr>
                        <a:t>催化烟气</a:t>
                      </a:r>
                      <a:r>
                        <a:rPr sz="1000" b="1" dirty="0">
                          <a:solidFill>
                            <a:srgbClr val="FFFFFF"/>
                          </a:solidFill>
                          <a:latin typeface="Calibri" panose="020F0502020204030204"/>
                          <a:cs typeface="Calibri" panose="020F0502020204030204"/>
                        </a:rPr>
                        <a:t>(D</a:t>
                      </a:r>
                      <a:r>
                        <a:rPr sz="1000" b="1" spc="-10" dirty="0">
                          <a:solidFill>
                            <a:srgbClr val="FFFFFF"/>
                          </a:solidFill>
                          <a:latin typeface="Calibri" panose="020F0502020204030204"/>
                          <a:cs typeface="Calibri" panose="020F0502020204030204"/>
                        </a:rPr>
                        <a:t>A</a:t>
                      </a:r>
                      <a:r>
                        <a:rPr sz="1000" b="1" dirty="0">
                          <a:solidFill>
                            <a:srgbClr val="FFFFFF"/>
                          </a:solidFill>
                          <a:latin typeface="Calibri" panose="020F0502020204030204"/>
                          <a:cs typeface="Calibri" panose="020F0502020204030204"/>
                        </a:rPr>
                        <a:t>02</a:t>
                      </a:r>
                      <a:r>
                        <a:rPr sz="1000" b="1" spc="-5" dirty="0">
                          <a:solidFill>
                            <a:srgbClr val="FFFFFF"/>
                          </a:solidFill>
                          <a:latin typeface="Calibri" panose="020F0502020204030204"/>
                          <a:cs typeface="Calibri" panose="020F0502020204030204"/>
                        </a:rPr>
                        <a:t>4-DA</a:t>
                      </a:r>
                      <a:r>
                        <a:rPr sz="1000" b="1" dirty="0">
                          <a:solidFill>
                            <a:srgbClr val="FFFFFF"/>
                          </a:solidFill>
                          <a:latin typeface="Calibri" panose="020F0502020204030204"/>
                          <a:cs typeface="Calibri" panose="020F0502020204030204"/>
                        </a:rPr>
                        <a:t>026)</a:t>
                      </a:r>
                      <a:endParaRPr sz="1000" dirty="0">
                        <a:latin typeface="Calibri" panose="020F0502020204030204"/>
                        <a:cs typeface="Calibri" panose="020F0502020204030204"/>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4">
                  <a:txBody>
                    <a:bodyPr/>
                    <a:lstStyle/>
                    <a:p>
                      <a:pPr marL="30480" marR="22860" algn="ctr">
                        <a:lnSpc>
                          <a:spcPts val="1130"/>
                        </a:lnSpc>
                      </a:pPr>
                      <a:r>
                        <a:rPr sz="1000" dirty="0">
                          <a:latin typeface="宋体" panose="02010600030101010101" pitchFamily="2" charset="-122"/>
                          <a:cs typeface="宋体" panose="02010600030101010101" pitchFamily="2" charset="-122"/>
                        </a:rPr>
                        <a:t>《石油炼制工业污染物排放 标准》（</a:t>
                      </a:r>
                      <a:r>
                        <a:rPr sz="1000" spc="-5" dirty="0">
                          <a:latin typeface="Calibri" panose="020F0502020204030204"/>
                          <a:cs typeface="Calibri" panose="020F0502020204030204"/>
                        </a:rPr>
                        <a:t>G</a:t>
                      </a:r>
                      <a:r>
                        <a:rPr sz="1000" dirty="0">
                          <a:latin typeface="Calibri" panose="020F0502020204030204"/>
                          <a:cs typeface="Calibri" panose="020F0502020204030204"/>
                        </a:rPr>
                        <a:t>B</a:t>
                      </a:r>
                      <a:r>
                        <a:rPr sz="1000" spc="20" dirty="0">
                          <a:latin typeface="Calibri" panose="020F0502020204030204"/>
                          <a:cs typeface="Calibri" panose="020F0502020204030204"/>
                        </a:rPr>
                        <a:t> </a:t>
                      </a:r>
                      <a:r>
                        <a:rPr sz="1000" spc="-5" dirty="0">
                          <a:latin typeface="Calibri" panose="020F0502020204030204"/>
                          <a:cs typeface="Calibri" panose="020F0502020204030204"/>
                        </a:rPr>
                        <a:t>31570-</a:t>
                      </a:r>
                      <a:r>
                        <a:rPr sz="1000" dirty="0">
                          <a:latin typeface="Calibri" panose="020F0502020204030204"/>
                          <a:cs typeface="Calibri" panose="020F0502020204030204"/>
                        </a:rPr>
                        <a:t>2</a:t>
                      </a:r>
                      <a:r>
                        <a:rPr sz="1000" spc="5" dirty="0">
                          <a:latin typeface="Calibri" panose="020F0502020204030204"/>
                          <a:cs typeface="Calibri" panose="020F0502020204030204"/>
                        </a:rPr>
                        <a:t>0</a:t>
                      </a:r>
                      <a:r>
                        <a:rPr sz="1000" dirty="0">
                          <a:latin typeface="Calibri" panose="020F0502020204030204"/>
                          <a:cs typeface="Calibri" panose="020F0502020204030204"/>
                        </a:rPr>
                        <a:t>1</a:t>
                      </a:r>
                      <a:r>
                        <a:rPr sz="1000" spc="10" dirty="0">
                          <a:latin typeface="Calibri" panose="020F0502020204030204"/>
                          <a:cs typeface="Calibri" panose="020F0502020204030204"/>
                        </a:rPr>
                        <a:t>5</a:t>
                      </a:r>
                      <a:r>
                        <a:rPr sz="1000" dirty="0">
                          <a:latin typeface="宋体" panose="02010600030101010101" pitchFamily="2" charset="-122"/>
                          <a:cs typeface="宋体" panose="02010600030101010101" pitchFamily="2" charset="-122"/>
                        </a:rPr>
                        <a:t>）</a:t>
                      </a:r>
                    </a:p>
                    <a:p>
                      <a:pPr marL="1270" algn="ctr">
                        <a:lnSpc>
                          <a:spcPts val="1175"/>
                        </a:lnSpc>
                      </a:pPr>
                      <a:r>
                        <a:rPr sz="1000" dirty="0">
                          <a:latin typeface="宋体" panose="02010600030101010101" pitchFamily="2" charset="-122"/>
                          <a:cs typeface="宋体" panose="02010600030101010101" pitchFamily="2" charset="-122"/>
                        </a:rPr>
                        <a:t>表</a:t>
                      </a:r>
                      <a:r>
                        <a:rPr sz="1000" dirty="0">
                          <a:latin typeface="Calibri" panose="020F0502020204030204"/>
                          <a:cs typeface="Calibri" panose="020F0502020204030204"/>
                        </a:rPr>
                        <a:t>4</a:t>
                      </a:r>
                    </a:p>
                  </a:txBody>
                  <a:tcPr marL="0" marR="0" marT="0" marB="0" anchor="ctr"/>
                </a:tc>
                <a:tc>
                  <a:txBody>
                    <a:bodyPr/>
                    <a:lstStyle/>
                    <a:p>
                      <a:pPr marL="281940" algn="l">
                        <a:lnSpc>
                          <a:spcPct val="100000"/>
                        </a:lnSpc>
                      </a:pPr>
                      <a:r>
                        <a:rPr sz="1000" dirty="0">
                          <a:latin typeface="宋体" panose="02010600030101010101" pitchFamily="2" charset="-122"/>
                          <a:cs typeface="宋体" panose="02010600030101010101" pitchFamily="2" charset="-122"/>
                        </a:rPr>
                        <a:t>氮氧化物</a:t>
                      </a:r>
                    </a:p>
                  </a:txBody>
                  <a:tcPr marL="0" marR="0" marT="0" marB="0" anchor="ctr"/>
                </a:tc>
                <a:tc>
                  <a:txBody>
                    <a:bodyPr/>
                    <a:lstStyle/>
                    <a:p>
                      <a:pPr algn="ctr">
                        <a:lnSpc>
                          <a:spcPct val="100000"/>
                        </a:lnSpc>
                      </a:pPr>
                      <a:r>
                        <a:rPr sz="1000" spc="-5" dirty="0">
                          <a:latin typeface="Calibri" panose="020F0502020204030204"/>
                          <a:cs typeface="Calibri" panose="020F0502020204030204"/>
                        </a:rPr>
                        <a:t>100</a:t>
                      </a:r>
                      <a:endParaRPr sz="1000" dirty="0">
                        <a:latin typeface="Calibri" panose="020F0502020204030204"/>
                        <a:cs typeface="Calibri" panose="020F0502020204030204"/>
                      </a:endParaRPr>
                    </a:p>
                  </a:txBody>
                  <a:tcPr marL="0" marR="0" marT="0" marB="0" anchor="ctr"/>
                </a:tc>
                <a:tc>
                  <a:txBody>
                    <a:bodyPr/>
                    <a:lstStyle/>
                    <a:p>
                      <a:pPr algn="ctr">
                        <a:lnSpc>
                          <a:spcPct val="100000"/>
                        </a:lnSpc>
                      </a:pPr>
                      <a:r>
                        <a:rPr lang="en-US" sz="1000" spc="-5" dirty="0">
                          <a:latin typeface="Calibri" panose="020F0502020204030204"/>
                          <a:cs typeface="Calibri" panose="020F0502020204030204"/>
                        </a:rPr>
                        <a:t>62</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1000" dirty="0" smtClean="0">
                          <a:latin typeface="Calibri" panose="020F0502020204030204"/>
                          <a:cs typeface="Calibri" panose="020F0502020204030204"/>
                        </a:rPr>
                        <a:t>39.1</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tc>
              </a:tr>
              <a:tr h="327600">
                <a:tc vMerge="1">
                  <a:txBody>
                    <a:bodyPr/>
                    <a:lstStyle/>
                    <a:p>
                      <a:endParaRPr lang="zh-CN"/>
                    </a:p>
                  </a:txBody>
                  <a:tcPr marL="0" marR="0" marT="0" marB="0"/>
                </a:tc>
                <a:tc vMerge="1">
                  <a:txBody>
                    <a:bodyPr/>
                    <a:lstStyle/>
                    <a:p>
                      <a:endParaRPr lang="zh-CN"/>
                    </a:p>
                  </a:txBody>
                  <a:tcPr marL="0" marR="0" marT="0" marB="0"/>
                </a:tc>
                <a:tc>
                  <a:txBody>
                    <a:bodyPr/>
                    <a:lstStyle/>
                    <a:p>
                      <a:pPr marL="281940" algn="l">
                        <a:lnSpc>
                          <a:spcPct val="100000"/>
                        </a:lnSpc>
                      </a:pPr>
                      <a:r>
                        <a:rPr sz="1000" dirty="0">
                          <a:latin typeface="宋体" panose="02010600030101010101" pitchFamily="2" charset="-122"/>
                          <a:cs typeface="宋体" panose="02010600030101010101" pitchFamily="2" charset="-122"/>
                        </a:rPr>
                        <a:t>二氧化硫</a:t>
                      </a:r>
                    </a:p>
                  </a:txBody>
                  <a:tcPr marL="0" marR="0" marT="0" marB="0" anchor="ctr"/>
                </a:tc>
                <a:tc>
                  <a:txBody>
                    <a:bodyPr/>
                    <a:lstStyle/>
                    <a:p>
                      <a:pPr algn="ctr">
                        <a:lnSpc>
                          <a:spcPct val="100000"/>
                        </a:lnSpc>
                      </a:pPr>
                      <a:r>
                        <a:rPr sz="1000" spc="-5" dirty="0">
                          <a:latin typeface="Calibri" panose="020F0502020204030204"/>
                          <a:cs typeface="Calibri" panose="020F0502020204030204"/>
                        </a:rPr>
                        <a:t>50</a:t>
                      </a:r>
                      <a:endParaRPr sz="1000" dirty="0">
                        <a:latin typeface="Calibri" panose="020F0502020204030204"/>
                        <a:cs typeface="Calibri" panose="020F0502020204030204"/>
                      </a:endParaRPr>
                    </a:p>
                  </a:txBody>
                  <a:tcPr marL="0" marR="0" marT="0" marB="0" anchor="ctr"/>
                </a:tc>
                <a:tc>
                  <a:txBody>
                    <a:bodyPr/>
                    <a:lstStyle/>
                    <a:p>
                      <a:pPr algn="ctr">
                        <a:lnSpc>
                          <a:spcPct val="100000"/>
                        </a:lnSpc>
                      </a:pPr>
                      <a:r>
                        <a:rPr lang="en-US" sz="1000" spc="-5" dirty="0">
                          <a:latin typeface="Calibri" panose="020F0502020204030204"/>
                          <a:cs typeface="Calibri" panose="020F0502020204030204"/>
                        </a:rPr>
                        <a:t>8</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1000" dirty="0" smtClean="0">
                          <a:latin typeface="Calibri" panose="020F0502020204030204"/>
                          <a:cs typeface="Calibri" panose="020F0502020204030204"/>
                        </a:rPr>
                        <a:t>5.33</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tc>
              </a:tr>
              <a:tr h="327600">
                <a:tc vMerge="1">
                  <a:txBody>
                    <a:bodyPr/>
                    <a:lstStyle/>
                    <a:p>
                      <a:endParaRPr lang="zh-CN"/>
                    </a:p>
                  </a:txBody>
                  <a:tcPr marL="0" marR="0" marT="0" marB="0"/>
                </a:tc>
                <a:tc vMerge="1">
                  <a:txBody>
                    <a:bodyPr/>
                    <a:lstStyle/>
                    <a:p>
                      <a:endParaRPr lang="zh-CN"/>
                    </a:p>
                  </a:txBody>
                  <a:tcPr marL="0" marR="0" marT="0" marB="0"/>
                </a:tc>
                <a:tc>
                  <a:txBody>
                    <a:bodyPr/>
                    <a:lstStyle/>
                    <a:p>
                      <a:pPr marL="344170" algn="l">
                        <a:lnSpc>
                          <a:spcPct val="100000"/>
                        </a:lnSpc>
                      </a:pPr>
                      <a:r>
                        <a:rPr sz="1000" dirty="0">
                          <a:latin typeface="宋体" panose="02010600030101010101" pitchFamily="2" charset="-122"/>
                          <a:cs typeface="宋体" panose="02010600030101010101" pitchFamily="2" charset="-122"/>
                        </a:rPr>
                        <a:t>颗粒物</a:t>
                      </a:r>
                    </a:p>
                  </a:txBody>
                  <a:tcPr marL="0" marR="0" marT="0" marB="0" anchor="ctr"/>
                </a:tc>
                <a:tc>
                  <a:txBody>
                    <a:bodyPr/>
                    <a:lstStyle/>
                    <a:p>
                      <a:pPr algn="ctr">
                        <a:lnSpc>
                          <a:spcPct val="100000"/>
                        </a:lnSpc>
                      </a:pPr>
                      <a:r>
                        <a:rPr sz="1000" spc="-5" dirty="0">
                          <a:latin typeface="Calibri" panose="020F0502020204030204"/>
                          <a:cs typeface="Calibri" panose="020F0502020204030204"/>
                        </a:rPr>
                        <a:t>30</a:t>
                      </a:r>
                      <a:endParaRPr sz="1000" dirty="0">
                        <a:latin typeface="Calibri" panose="020F0502020204030204"/>
                        <a:cs typeface="Calibri" panose="020F0502020204030204"/>
                      </a:endParaRPr>
                    </a:p>
                  </a:txBody>
                  <a:tcPr marL="0" marR="0" marT="0" marB="0" anchor="ctr"/>
                </a:tc>
                <a:tc>
                  <a:txBody>
                    <a:bodyPr/>
                    <a:lstStyle/>
                    <a:p>
                      <a:pPr algn="ctr">
                        <a:lnSpc>
                          <a:spcPct val="100000"/>
                        </a:lnSpc>
                      </a:pPr>
                      <a:r>
                        <a:rPr lang="en-US" sz="1000" spc="-5" dirty="0">
                          <a:latin typeface="Calibri" panose="020F0502020204030204"/>
                          <a:cs typeface="Calibri" panose="020F0502020204030204"/>
                        </a:rPr>
                        <a:t>10</a:t>
                      </a:r>
                      <a:endParaRPr lang="en-US" sz="10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1000" dirty="0" smtClean="0">
                          <a:latin typeface="Calibri" panose="020F0502020204030204"/>
                          <a:cs typeface="Calibri" panose="020F0502020204030204"/>
                        </a:rPr>
                        <a:t>6.04</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tc>
              </a:tr>
              <a:tr h="327600">
                <a:tc vMerge="1">
                  <a:txBody>
                    <a:bodyPr/>
                    <a:lstStyle/>
                    <a:p>
                      <a:endParaRPr lang="zh-CN"/>
                    </a:p>
                  </a:txBody>
                  <a:tcPr marL="0" marR="0" marT="0" marB="0"/>
                </a:tc>
                <a:tc vMerge="1">
                  <a:txBody>
                    <a:bodyPr/>
                    <a:lstStyle/>
                    <a:p>
                      <a:endParaRPr lang="zh-CN"/>
                    </a:p>
                  </a:txBody>
                  <a:tcPr marL="0" marR="0" marT="0" marB="0"/>
                </a:tc>
                <a:tc>
                  <a:txBody>
                    <a:bodyPr/>
                    <a:lstStyle/>
                    <a:p>
                      <a:pPr marL="155575" algn="l">
                        <a:lnSpc>
                          <a:spcPct val="100000"/>
                        </a:lnSpc>
                      </a:pPr>
                      <a:r>
                        <a:rPr sz="1000" dirty="0">
                          <a:latin typeface="宋体" panose="02010600030101010101" pitchFamily="2" charset="-122"/>
                          <a:cs typeface="宋体" panose="02010600030101010101" pitchFamily="2" charset="-122"/>
                        </a:rPr>
                        <a:t>镍及其化合物</a:t>
                      </a:r>
                    </a:p>
                  </a:txBody>
                  <a:tcPr marL="0" marR="0" marT="0" marB="0" anchor="ctr"/>
                </a:tc>
                <a:tc>
                  <a:txBody>
                    <a:bodyPr/>
                    <a:lstStyle/>
                    <a:p>
                      <a:pPr marL="1270" algn="ctr">
                        <a:lnSpc>
                          <a:spcPct val="100000"/>
                        </a:lnSpc>
                      </a:pPr>
                      <a:r>
                        <a:rPr sz="1000" dirty="0">
                          <a:latin typeface="Calibri" panose="020F0502020204030204"/>
                          <a:cs typeface="Calibri" panose="020F0502020204030204"/>
                        </a:rPr>
                        <a:t>0.3</a:t>
                      </a:r>
                    </a:p>
                  </a:txBody>
                  <a:tcPr marL="0" marR="0" marT="0" marB="0" anchor="ctr"/>
                </a:tc>
                <a:tc>
                  <a:txBody>
                    <a:bodyPr/>
                    <a:lstStyle/>
                    <a:p>
                      <a:pPr marL="1270" algn="ctr">
                        <a:lnSpc>
                          <a:spcPct val="100000"/>
                        </a:lnSpc>
                      </a:pPr>
                      <a:r>
                        <a:rPr sz="1000" dirty="0">
                          <a:latin typeface="Calibri" panose="020F0502020204030204"/>
                          <a:cs typeface="Calibri" panose="020F0502020204030204"/>
                        </a:rPr>
                        <a:t>0.0</a:t>
                      </a:r>
                      <a:r>
                        <a:rPr lang="en-US" sz="1000" dirty="0">
                          <a:latin typeface="Calibri" panose="020F0502020204030204"/>
                          <a:cs typeface="Calibri" panose="020F0502020204030204"/>
                        </a:rPr>
                        <a:t>3</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0.0</a:t>
                      </a:r>
                      <a:r>
                        <a:rPr lang="en-US" sz="1000" dirty="0" smtClean="0">
                          <a:latin typeface="Calibri" panose="020F0502020204030204"/>
                          <a:cs typeface="Calibri" panose="020F0502020204030204"/>
                        </a:rPr>
                        <a:t>15</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tc>
              </a:tr>
              <a:tr h="327600">
                <a:tc>
                  <a:txBody>
                    <a:bodyPr/>
                    <a:lstStyle/>
                    <a:p>
                      <a:pPr marL="490855" marR="179070" indent="-247015" algn="ctr">
                        <a:lnSpc>
                          <a:spcPct val="100000"/>
                        </a:lnSpc>
                      </a:pPr>
                      <a:r>
                        <a:rPr sz="1000" b="1" spc="10" dirty="0">
                          <a:solidFill>
                            <a:srgbClr val="FFFFFF"/>
                          </a:solidFill>
                          <a:latin typeface="宋体" panose="02010600030101010101" pitchFamily="2" charset="-122"/>
                          <a:cs typeface="宋体" panose="02010600030101010101" pitchFamily="2" charset="-122"/>
                        </a:rPr>
                        <a:t>硫磺尾</a:t>
                      </a:r>
                      <a:r>
                        <a:rPr sz="1000" b="1" spc="5" dirty="0">
                          <a:solidFill>
                            <a:srgbClr val="FFFFFF"/>
                          </a:solidFill>
                          <a:latin typeface="宋体" panose="02010600030101010101" pitchFamily="2" charset="-122"/>
                          <a:cs typeface="宋体" panose="02010600030101010101" pitchFamily="2" charset="-122"/>
                        </a:rPr>
                        <a:t>气</a:t>
                      </a:r>
                      <a:r>
                        <a:rPr sz="1000" b="1" spc="10" dirty="0">
                          <a:solidFill>
                            <a:srgbClr val="FFFFFF"/>
                          </a:solidFill>
                          <a:latin typeface="宋体" panose="02010600030101010101" pitchFamily="2" charset="-122"/>
                          <a:cs typeface="宋体" panose="02010600030101010101" pitchFamily="2" charset="-122"/>
                        </a:rPr>
                        <a:t>（</a:t>
                      </a:r>
                      <a:r>
                        <a:rPr sz="1000" b="1" spc="-5" dirty="0">
                          <a:solidFill>
                            <a:srgbClr val="FFFFFF"/>
                          </a:solidFill>
                          <a:latin typeface="Calibri" panose="020F0502020204030204"/>
                          <a:cs typeface="Calibri" panose="020F0502020204030204"/>
                        </a:rPr>
                        <a:t>DA</a:t>
                      </a:r>
                      <a:r>
                        <a:rPr sz="1000" b="1" dirty="0">
                          <a:solidFill>
                            <a:srgbClr val="FFFFFF"/>
                          </a:solidFill>
                          <a:latin typeface="Calibri" panose="020F0502020204030204"/>
                          <a:cs typeface="Calibri" panose="020F0502020204030204"/>
                        </a:rPr>
                        <a:t>03</a:t>
                      </a:r>
                      <a:r>
                        <a:rPr sz="1000" b="1" spc="-5" dirty="0">
                          <a:solidFill>
                            <a:srgbClr val="FFFFFF"/>
                          </a:solidFill>
                          <a:latin typeface="Calibri" panose="020F0502020204030204"/>
                          <a:cs typeface="Calibri" panose="020F0502020204030204"/>
                        </a:rPr>
                        <a:t>0</a:t>
                      </a:r>
                      <a:r>
                        <a:rPr sz="1000" b="1" dirty="0">
                          <a:solidFill>
                            <a:srgbClr val="FFFFFF"/>
                          </a:solidFill>
                          <a:latin typeface="Calibri" panose="020F0502020204030204"/>
                          <a:cs typeface="Calibri" panose="020F0502020204030204"/>
                        </a:rPr>
                        <a:t>- </a:t>
                      </a:r>
                      <a:r>
                        <a:rPr sz="1000" b="1" spc="-5" dirty="0">
                          <a:solidFill>
                            <a:srgbClr val="FFFFFF"/>
                          </a:solidFill>
                          <a:latin typeface="Calibri" panose="020F0502020204030204"/>
                          <a:cs typeface="Calibri" panose="020F0502020204030204"/>
                        </a:rPr>
                        <a:t>DA</a:t>
                      </a:r>
                      <a:r>
                        <a:rPr sz="1000" b="1" dirty="0">
                          <a:solidFill>
                            <a:srgbClr val="FFFFFF"/>
                          </a:solidFill>
                          <a:latin typeface="Calibri" panose="020F0502020204030204"/>
                          <a:cs typeface="Calibri" panose="020F0502020204030204"/>
                        </a:rPr>
                        <a:t>03</a:t>
                      </a:r>
                      <a:r>
                        <a:rPr sz="1000" b="1" spc="-5" dirty="0">
                          <a:solidFill>
                            <a:srgbClr val="FFFFFF"/>
                          </a:solidFill>
                          <a:latin typeface="Calibri" panose="020F0502020204030204"/>
                          <a:cs typeface="Calibri" panose="020F0502020204030204"/>
                        </a:rPr>
                        <a:t>1</a:t>
                      </a:r>
                      <a:r>
                        <a:rPr sz="1000" b="1" dirty="0">
                          <a:solidFill>
                            <a:srgbClr val="FFFFFF"/>
                          </a:solidFill>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30480" marR="22860" algn="ctr">
                        <a:lnSpc>
                          <a:spcPts val="1130"/>
                        </a:lnSpc>
                      </a:pPr>
                      <a:r>
                        <a:rPr sz="1000" dirty="0">
                          <a:latin typeface="宋体" panose="02010600030101010101" pitchFamily="2" charset="-122"/>
                          <a:cs typeface="宋体" panose="02010600030101010101" pitchFamily="2" charset="-122"/>
                        </a:rPr>
                        <a:t>《石油炼制工业污染物排放 标准》（</a:t>
                      </a:r>
                      <a:r>
                        <a:rPr sz="1000" spc="-5" dirty="0">
                          <a:latin typeface="Calibri" panose="020F0502020204030204"/>
                          <a:cs typeface="Calibri" panose="020F0502020204030204"/>
                        </a:rPr>
                        <a:t>G</a:t>
                      </a:r>
                      <a:r>
                        <a:rPr sz="1000" dirty="0">
                          <a:latin typeface="Calibri" panose="020F0502020204030204"/>
                          <a:cs typeface="Calibri" panose="020F0502020204030204"/>
                        </a:rPr>
                        <a:t>B</a:t>
                      </a:r>
                      <a:r>
                        <a:rPr sz="1000" spc="20" dirty="0">
                          <a:latin typeface="Calibri" panose="020F0502020204030204"/>
                          <a:cs typeface="Calibri" panose="020F0502020204030204"/>
                        </a:rPr>
                        <a:t> </a:t>
                      </a:r>
                      <a:r>
                        <a:rPr sz="1000" spc="-5" dirty="0">
                          <a:latin typeface="Calibri" panose="020F0502020204030204"/>
                          <a:cs typeface="Calibri" panose="020F0502020204030204"/>
                        </a:rPr>
                        <a:t>31570-</a:t>
                      </a:r>
                      <a:r>
                        <a:rPr sz="1000" dirty="0">
                          <a:latin typeface="Calibri" panose="020F0502020204030204"/>
                          <a:cs typeface="Calibri" panose="020F0502020204030204"/>
                        </a:rPr>
                        <a:t>2</a:t>
                      </a:r>
                      <a:r>
                        <a:rPr sz="1000" spc="5" dirty="0">
                          <a:latin typeface="Calibri" panose="020F0502020204030204"/>
                          <a:cs typeface="Calibri" panose="020F0502020204030204"/>
                        </a:rPr>
                        <a:t>0</a:t>
                      </a:r>
                      <a:r>
                        <a:rPr sz="1000" dirty="0">
                          <a:latin typeface="Calibri" panose="020F0502020204030204"/>
                          <a:cs typeface="Calibri" panose="020F0502020204030204"/>
                        </a:rPr>
                        <a:t>1</a:t>
                      </a:r>
                      <a:r>
                        <a:rPr sz="1000" spc="10" dirty="0">
                          <a:latin typeface="Calibri" panose="020F0502020204030204"/>
                          <a:cs typeface="Calibri" panose="020F0502020204030204"/>
                        </a:rPr>
                        <a:t>5</a:t>
                      </a:r>
                      <a:r>
                        <a:rPr sz="1000" dirty="0">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a:p>
                      <a:pPr marL="1270" algn="ctr">
                        <a:lnSpc>
                          <a:spcPts val="1155"/>
                        </a:lnSpc>
                      </a:pPr>
                      <a:r>
                        <a:rPr sz="1000" dirty="0">
                          <a:latin typeface="宋体" panose="02010600030101010101" pitchFamily="2" charset="-122"/>
                          <a:cs typeface="宋体" panose="02010600030101010101" pitchFamily="2" charset="-122"/>
                        </a:rPr>
                        <a:t>表</a:t>
                      </a:r>
                      <a:r>
                        <a:rPr sz="1000" dirty="0">
                          <a:latin typeface="Calibri" panose="020F0502020204030204"/>
                          <a:cs typeface="Calibri" panose="020F0502020204030204"/>
                        </a:rPr>
                        <a:t>4</a:t>
                      </a:r>
                      <a:endParaRPr sz="1000">
                        <a:latin typeface="Calibri" panose="020F0502020204030204"/>
                        <a:cs typeface="Calibri" panose="020F0502020204030204"/>
                      </a:endParaRPr>
                    </a:p>
                  </a:txBody>
                  <a:tcPr marL="0" marR="0" marT="0" marB="0" anchor="ctr"/>
                </a:tc>
                <a:tc>
                  <a:txBody>
                    <a:bodyPr/>
                    <a:lstStyle/>
                    <a:p>
                      <a:pPr marL="281940" algn="l">
                        <a:lnSpc>
                          <a:spcPct val="100000"/>
                        </a:lnSpc>
                      </a:pPr>
                      <a:r>
                        <a:rPr sz="1000" dirty="0">
                          <a:latin typeface="宋体" panose="02010600030101010101" pitchFamily="2" charset="-122"/>
                          <a:cs typeface="宋体" panose="02010600030101010101" pitchFamily="2" charset="-122"/>
                        </a:rPr>
                        <a:t>二氧化硫</a:t>
                      </a:r>
                    </a:p>
                  </a:txBody>
                  <a:tcPr marL="0" marR="0" marT="0" marB="0" anchor="ctr"/>
                </a:tc>
                <a:tc>
                  <a:txBody>
                    <a:bodyPr/>
                    <a:lstStyle/>
                    <a:p>
                      <a:pPr algn="ctr">
                        <a:lnSpc>
                          <a:spcPct val="100000"/>
                        </a:lnSpc>
                      </a:pPr>
                      <a:r>
                        <a:rPr sz="1000" spc="-5" dirty="0">
                          <a:latin typeface="Calibri" panose="020F0502020204030204"/>
                          <a:cs typeface="Calibri" panose="020F0502020204030204"/>
                        </a:rPr>
                        <a:t>100</a:t>
                      </a:r>
                      <a:endParaRPr sz="1000" dirty="0">
                        <a:latin typeface="Calibri" panose="020F0502020204030204"/>
                        <a:cs typeface="Calibri" panose="020F0502020204030204"/>
                      </a:endParaRPr>
                    </a:p>
                  </a:txBody>
                  <a:tcPr marL="0" marR="0" marT="0" marB="0" anchor="ctr"/>
                </a:tc>
                <a:tc>
                  <a:txBody>
                    <a:bodyPr/>
                    <a:lstStyle/>
                    <a:p>
                      <a:pPr algn="ctr">
                        <a:lnSpc>
                          <a:spcPct val="100000"/>
                        </a:lnSpc>
                      </a:pPr>
                      <a:r>
                        <a:rPr lang="en-US" sz="1000" spc="-5" dirty="0">
                          <a:latin typeface="Calibri" panose="020F0502020204030204"/>
                          <a:cs typeface="Calibri" panose="020F0502020204030204"/>
                        </a:rPr>
                        <a:t>23</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1000" dirty="0" smtClean="0">
                          <a:latin typeface="Calibri" panose="020F0502020204030204"/>
                          <a:cs typeface="Calibri" panose="020F0502020204030204"/>
                        </a:rPr>
                        <a:t>4.95</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a:t>
                      </a:r>
                    </a:p>
                  </a:txBody>
                  <a:tcPr marL="0" marR="0" marT="0" marB="0" anchor="ctr"/>
                </a:tc>
              </a:tr>
              <a:tr h="327600">
                <a:tc rowSpan="3">
                  <a:txBody>
                    <a:bodyPr/>
                    <a:lstStyle/>
                    <a:p>
                      <a:pPr marL="12065" marR="6350" indent="-10160" algn="ctr">
                        <a:lnSpc>
                          <a:spcPct val="100000"/>
                        </a:lnSpc>
                      </a:pPr>
                      <a:r>
                        <a:rPr sz="1000" b="1" spc="10" dirty="0">
                          <a:solidFill>
                            <a:srgbClr val="FFFFFF"/>
                          </a:solidFill>
                          <a:latin typeface="宋体" panose="02010600030101010101" pitchFamily="2" charset="-122"/>
                          <a:cs typeface="宋体" panose="02010600030101010101" pitchFamily="2" charset="-122"/>
                        </a:rPr>
                        <a:t>加热炉烟气</a:t>
                      </a:r>
                      <a:r>
                        <a:rPr sz="1000" b="1" dirty="0">
                          <a:solidFill>
                            <a:srgbClr val="FFFFFF"/>
                          </a:solidFill>
                          <a:latin typeface="宋体" panose="02010600030101010101" pitchFamily="2" charset="-122"/>
                          <a:cs typeface="宋体" panose="02010600030101010101" pitchFamily="2" charset="-122"/>
                        </a:rPr>
                        <a:t>（</a:t>
                      </a:r>
                      <a:r>
                        <a:rPr sz="1000" b="1" spc="-5" dirty="0">
                          <a:solidFill>
                            <a:srgbClr val="FFFFFF"/>
                          </a:solidFill>
                          <a:latin typeface="Calibri" panose="020F0502020204030204"/>
                          <a:cs typeface="Calibri" panose="020F0502020204030204"/>
                        </a:rPr>
                        <a:t>DA</a:t>
                      </a:r>
                      <a:r>
                        <a:rPr sz="1000" b="1" dirty="0">
                          <a:solidFill>
                            <a:srgbClr val="FFFFFF"/>
                          </a:solidFill>
                          <a:latin typeface="Calibri" panose="020F0502020204030204"/>
                          <a:cs typeface="Calibri" panose="020F0502020204030204"/>
                        </a:rPr>
                        <a:t>001- </a:t>
                      </a:r>
                      <a:r>
                        <a:rPr sz="1000" b="1" spc="-5" dirty="0">
                          <a:solidFill>
                            <a:srgbClr val="FFFFFF"/>
                          </a:solidFill>
                          <a:latin typeface="Calibri" panose="020F0502020204030204"/>
                          <a:cs typeface="Calibri" panose="020F0502020204030204"/>
                        </a:rPr>
                        <a:t>DA</a:t>
                      </a:r>
                      <a:r>
                        <a:rPr sz="1000" b="1" dirty="0">
                          <a:solidFill>
                            <a:srgbClr val="FFFFFF"/>
                          </a:solidFill>
                          <a:latin typeface="Calibri" panose="020F0502020204030204"/>
                          <a:cs typeface="Calibri" panose="020F0502020204030204"/>
                        </a:rPr>
                        <a:t>0</a:t>
                      </a:r>
                      <a:r>
                        <a:rPr sz="1000" b="1" spc="5" dirty="0">
                          <a:solidFill>
                            <a:srgbClr val="FFFFFF"/>
                          </a:solidFill>
                          <a:latin typeface="Calibri" panose="020F0502020204030204"/>
                          <a:cs typeface="Calibri" panose="020F0502020204030204"/>
                        </a:rPr>
                        <a:t>1</a:t>
                      </a:r>
                      <a:r>
                        <a:rPr sz="1000" b="1" dirty="0">
                          <a:solidFill>
                            <a:srgbClr val="FFFFFF"/>
                          </a:solidFill>
                          <a:latin typeface="Calibri" panose="020F0502020204030204"/>
                          <a:cs typeface="Calibri" panose="020F0502020204030204"/>
                        </a:rPr>
                        <a:t>4</a:t>
                      </a:r>
                      <a:r>
                        <a:rPr sz="1000" b="1" spc="10" dirty="0">
                          <a:solidFill>
                            <a:srgbClr val="FFFFFF"/>
                          </a:solidFill>
                          <a:latin typeface="宋体" panose="02010600030101010101" pitchFamily="2" charset="-122"/>
                          <a:cs typeface="宋体" panose="02010600030101010101" pitchFamily="2" charset="-122"/>
                        </a:rPr>
                        <a:t>，</a:t>
                      </a:r>
                      <a:r>
                        <a:rPr sz="1000" b="1" spc="-5" dirty="0">
                          <a:solidFill>
                            <a:srgbClr val="FFFFFF"/>
                          </a:solidFill>
                          <a:latin typeface="Calibri" panose="020F0502020204030204"/>
                          <a:cs typeface="Calibri" panose="020F0502020204030204"/>
                        </a:rPr>
                        <a:t>DA</a:t>
                      </a:r>
                      <a:r>
                        <a:rPr sz="1000" b="1" spc="10" dirty="0">
                          <a:solidFill>
                            <a:srgbClr val="FFFFFF"/>
                          </a:solidFill>
                          <a:latin typeface="Calibri" panose="020F0502020204030204"/>
                          <a:cs typeface="Calibri" panose="020F0502020204030204"/>
                        </a:rPr>
                        <a:t>02</a:t>
                      </a:r>
                      <a:r>
                        <a:rPr sz="1000" b="1" dirty="0">
                          <a:solidFill>
                            <a:srgbClr val="FFFFFF"/>
                          </a:solidFill>
                          <a:latin typeface="Calibri" panose="020F0502020204030204"/>
                          <a:cs typeface="Calibri" panose="020F0502020204030204"/>
                        </a:rPr>
                        <a:t>1</a:t>
                      </a:r>
                      <a:r>
                        <a:rPr sz="1000" b="1" spc="15" dirty="0">
                          <a:solidFill>
                            <a:srgbClr val="FFFFFF"/>
                          </a:solidFill>
                          <a:latin typeface="宋体" panose="02010600030101010101" pitchFamily="2" charset="-122"/>
                          <a:cs typeface="宋体" panose="02010600030101010101" pitchFamily="2" charset="-122"/>
                        </a:rPr>
                        <a:t>、</a:t>
                      </a:r>
                      <a:r>
                        <a:rPr sz="1000" b="1" spc="-5" dirty="0">
                          <a:solidFill>
                            <a:srgbClr val="FFFFFF"/>
                          </a:solidFill>
                          <a:latin typeface="Calibri" panose="020F0502020204030204"/>
                          <a:cs typeface="Calibri" panose="020F0502020204030204"/>
                        </a:rPr>
                        <a:t>DA</a:t>
                      </a:r>
                      <a:r>
                        <a:rPr sz="1000" b="1" spc="10" dirty="0">
                          <a:solidFill>
                            <a:srgbClr val="FFFFFF"/>
                          </a:solidFill>
                          <a:latin typeface="Calibri" panose="020F0502020204030204"/>
                          <a:cs typeface="Calibri" panose="020F0502020204030204"/>
                        </a:rPr>
                        <a:t>0</a:t>
                      </a:r>
                      <a:r>
                        <a:rPr sz="1000" b="1" dirty="0">
                          <a:solidFill>
                            <a:srgbClr val="FFFFFF"/>
                          </a:solidFill>
                          <a:latin typeface="Calibri" panose="020F0502020204030204"/>
                          <a:cs typeface="Calibri" panose="020F0502020204030204"/>
                        </a:rPr>
                        <a:t>2</a:t>
                      </a:r>
                      <a:r>
                        <a:rPr sz="1000" b="1" spc="-5" dirty="0">
                          <a:solidFill>
                            <a:srgbClr val="FFFFFF"/>
                          </a:solidFill>
                          <a:latin typeface="Calibri" panose="020F0502020204030204"/>
                          <a:cs typeface="Calibri" panose="020F0502020204030204"/>
                        </a:rPr>
                        <a:t>2</a:t>
                      </a:r>
                      <a:r>
                        <a:rPr sz="1000" b="1" dirty="0">
                          <a:solidFill>
                            <a:srgbClr val="FFFFFF"/>
                          </a:solidFill>
                          <a:latin typeface="宋体" panose="02010600030101010101" pitchFamily="2" charset="-122"/>
                          <a:cs typeface="宋体" panose="02010600030101010101" pitchFamily="2" charset="-122"/>
                        </a:rPr>
                        <a:t>、 </a:t>
                      </a:r>
                      <a:r>
                        <a:rPr sz="1000" b="1" spc="-5" dirty="0">
                          <a:solidFill>
                            <a:srgbClr val="FFFFFF"/>
                          </a:solidFill>
                          <a:latin typeface="Calibri" panose="020F0502020204030204"/>
                          <a:cs typeface="Calibri" panose="020F0502020204030204"/>
                        </a:rPr>
                        <a:t>DA</a:t>
                      </a:r>
                      <a:r>
                        <a:rPr sz="1000" b="1" dirty="0">
                          <a:solidFill>
                            <a:srgbClr val="FFFFFF"/>
                          </a:solidFill>
                          <a:latin typeface="Calibri" panose="020F0502020204030204"/>
                          <a:cs typeface="Calibri" panose="020F0502020204030204"/>
                        </a:rPr>
                        <a:t>03</a:t>
                      </a:r>
                      <a:r>
                        <a:rPr sz="1000" b="1" spc="-5" dirty="0">
                          <a:solidFill>
                            <a:srgbClr val="FFFFFF"/>
                          </a:solidFill>
                          <a:latin typeface="Calibri" panose="020F0502020204030204"/>
                          <a:cs typeface="Calibri" panose="020F0502020204030204"/>
                        </a:rPr>
                        <a:t>4</a:t>
                      </a:r>
                      <a:r>
                        <a:rPr sz="1000" b="1" spc="10" dirty="0">
                          <a:solidFill>
                            <a:srgbClr val="FFFFFF"/>
                          </a:solidFill>
                          <a:latin typeface="宋体" panose="02010600030101010101" pitchFamily="2" charset="-122"/>
                          <a:cs typeface="宋体" panose="02010600030101010101" pitchFamily="2" charset="-122"/>
                        </a:rPr>
                        <a:t>、</a:t>
                      </a:r>
                      <a:r>
                        <a:rPr sz="1000" b="1" spc="-5" dirty="0">
                          <a:solidFill>
                            <a:srgbClr val="FFFFFF"/>
                          </a:solidFill>
                          <a:latin typeface="Calibri" panose="020F0502020204030204"/>
                          <a:cs typeface="Calibri" panose="020F0502020204030204"/>
                        </a:rPr>
                        <a:t>DA</a:t>
                      </a:r>
                      <a:r>
                        <a:rPr sz="1000" b="1" dirty="0">
                          <a:solidFill>
                            <a:srgbClr val="FFFFFF"/>
                          </a:solidFill>
                          <a:latin typeface="Calibri" panose="020F0502020204030204"/>
                          <a:cs typeface="Calibri" panose="020F0502020204030204"/>
                        </a:rPr>
                        <a:t>035</a:t>
                      </a:r>
                      <a:r>
                        <a:rPr sz="1000" b="1" dirty="0">
                          <a:solidFill>
                            <a:srgbClr val="FFFFFF"/>
                          </a:solidFill>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3">
                  <a:txBody>
                    <a:bodyPr/>
                    <a:lstStyle/>
                    <a:p>
                      <a:pPr marL="30480" marR="22860" algn="ctr">
                        <a:lnSpc>
                          <a:spcPts val="1130"/>
                        </a:lnSpc>
                      </a:pPr>
                      <a:r>
                        <a:rPr sz="1000" dirty="0">
                          <a:latin typeface="宋体" panose="02010600030101010101" pitchFamily="2" charset="-122"/>
                          <a:cs typeface="宋体" panose="02010600030101010101" pitchFamily="2" charset="-122"/>
                        </a:rPr>
                        <a:t>《石油炼制工业污染物排放 标准》</a:t>
                      </a:r>
                    </a:p>
                    <a:p>
                      <a:pPr algn="ctr">
                        <a:lnSpc>
                          <a:spcPts val="1175"/>
                        </a:lnSpc>
                      </a:pPr>
                      <a:r>
                        <a:rPr sz="1000" dirty="0">
                          <a:latin typeface="宋体" panose="02010600030101010101" pitchFamily="2" charset="-122"/>
                          <a:cs typeface="宋体" panose="02010600030101010101" pitchFamily="2" charset="-122"/>
                        </a:rPr>
                        <a:t>（</a:t>
                      </a:r>
                      <a:r>
                        <a:rPr sz="1000" spc="-5" dirty="0">
                          <a:latin typeface="Calibri" panose="020F0502020204030204"/>
                          <a:cs typeface="Calibri" panose="020F0502020204030204"/>
                        </a:rPr>
                        <a:t>G</a:t>
                      </a:r>
                      <a:r>
                        <a:rPr sz="1000" dirty="0">
                          <a:latin typeface="Calibri" panose="020F0502020204030204"/>
                          <a:cs typeface="Calibri" panose="020F0502020204030204"/>
                        </a:rPr>
                        <a:t>B</a:t>
                      </a:r>
                      <a:r>
                        <a:rPr sz="1000" spc="10" dirty="0">
                          <a:latin typeface="Calibri" panose="020F0502020204030204"/>
                          <a:cs typeface="Calibri" panose="020F0502020204030204"/>
                        </a:rPr>
                        <a:t> </a:t>
                      </a:r>
                      <a:r>
                        <a:rPr sz="1000" spc="-5" dirty="0">
                          <a:latin typeface="Calibri" panose="020F0502020204030204"/>
                          <a:cs typeface="Calibri" panose="020F0502020204030204"/>
                        </a:rPr>
                        <a:t>31570-</a:t>
                      </a:r>
                      <a:r>
                        <a:rPr sz="1000" dirty="0">
                          <a:latin typeface="Calibri" panose="020F0502020204030204"/>
                          <a:cs typeface="Calibri" panose="020F0502020204030204"/>
                        </a:rPr>
                        <a:t>2</a:t>
                      </a:r>
                      <a:r>
                        <a:rPr sz="1000" spc="5" dirty="0">
                          <a:latin typeface="Calibri" panose="020F0502020204030204"/>
                          <a:cs typeface="Calibri" panose="020F0502020204030204"/>
                        </a:rPr>
                        <a:t>0</a:t>
                      </a:r>
                      <a:r>
                        <a:rPr sz="1000" dirty="0">
                          <a:latin typeface="Calibri" panose="020F0502020204030204"/>
                          <a:cs typeface="Calibri" panose="020F0502020204030204"/>
                        </a:rPr>
                        <a:t>1</a:t>
                      </a:r>
                      <a:r>
                        <a:rPr sz="1000" spc="10" dirty="0">
                          <a:latin typeface="Calibri" panose="020F0502020204030204"/>
                          <a:cs typeface="Calibri" panose="020F0502020204030204"/>
                        </a:rPr>
                        <a:t>5</a:t>
                      </a:r>
                      <a:r>
                        <a:rPr sz="1000" dirty="0">
                          <a:latin typeface="宋体" panose="02010600030101010101" pitchFamily="2" charset="-122"/>
                          <a:cs typeface="宋体" panose="02010600030101010101" pitchFamily="2" charset="-122"/>
                        </a:rPr>
                        <a:t>）</a:t>
                      </a:r>
                      <a:r>
                        <a:rPr sz="1000" spc="-225" dirty="0">
                          <a:latin typeface="宋体" panose="02010600030101010101" pitchFamily="2" charset="-122"/>
                          <a:cs typeface="宋体" panose="02010600030101010101" pitchFamily="2" charset="-122"/>
                        </a:rPr>
                        <a:t> </a:t>
                      </a:r>
                      <a:r>
                        <a:rPr sz="1000" dirty="0">
                          <a:latin typeface="宋体" panose="02010600030101010101" pitchFamily="2" charset="-122"/>
                          <a:cs typeface="宋体" panose="02010600030101010101" pitchFamily="2" charset="-122"/>
                        </a:rPr>
                        <a:t>表</a:t>
                      </a:r>
                      <a:r>
                        <a:rPr sz="1000" dirty="0">
                          <a:latin typeface="Calibri" panose="020F0502020204030204"/>
                          <a:cs typeface="Calibri" panose="020F0502020204030204"/>
                        </a:rPr>
                        <a:t>4</a:t>
                      </a:r>
                    </a:p>
                  </a:txBody>
                  <a:tcPr marL="0" marR="0" marT="0" marB="0" anchor="ctr"/>
                </a:tc>
                <a:tc>
                  <a:txBody>
                    <a:bodyPr/>
                    <a:lstStyle/>
                    <a:p>
                      <a:pPr marL="281940" algn="l">
                        <a:lnSpc>
                          <a:spcPct val="100000"/>
                        </a:lnSpc>
                      </a:pPr>
                      <a:r>
                        <a:rPr sz="1000" dirty="0">
                          <a:latin typeface="宋体" panose="02010600030101010101" pitchFamily="2" charset="-122"/>
                          <a:cs typeface="宋体" panose="02010600030101010101" pitchFamily="2" charset="-122"/>
                        </a:rPr>
                        <a:t>氮氧化物</a:t>
                      </a:r>
                    </a:p>
                  </a:txBody>
                  <a:tcPr marL="0" marR="0" marT="0" marB="0" anchor="ctr"/>
                </a:tc>
                <a:tc>
                  <a:txBody>
                    <a:bodyPr/>
                    <a:lstStyle/>
                    <a:p>
                      <a:pPr algn="ctr">
                        <a:lnSpc>
                          <a:spcPct val="100000"/>
                        </a:lnSpc>
                      </a:pPr>
                      <a:r>
                        <a:rPr sz="1000" spc="-5" dirty="0">
                          <a:latin typeface="Calibri" panose="020F0502020204030204"/>
                          <a:cs typeface="Calibri" panose="020F0502020204030204"/>
                        </a:rPr>
                        <a:t>100</a:t>
                      </a:r>
                      <a:endParaRPr sz="1000" dirty="0">
                        <a:latin typeface="Calibri" panose="020F0502020204030204"/>
                        <a:cs typeface="Calibri" panose="020F0502020204030204"/>
                      </a:endParaRPr>
                    </a:p>
                  </a:txBody>
                  <a:tcPr marL="0" marR="0" marT="0" marB="0" anchor="ctr"/>
                </a:tc>
                <a:tc>
                  <a:txBody>
                    <a:bodyPr/>
                    <a:lstStyle/>
                    <a:p>
                      <a:pPr algn="ctr">
                        <a:lnSpc>
                          <a:spcPct val="100000"/>
                        </a:lnSpc>
                      </a:pPr>
                      <a:r>
                        <a:rPr lang="en-US" sz="1000" spc="-5" dirty="0">
                          <a:latin typeface="Calibri" panose="020F0502020204030204"/>
                          <a:cs typeface="Calibri" panose="020F0502020204030204"/>
                        </a:rPr>
                        <a:t>45</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lang="en-US" sz="1000" dirty="0" smtClean="0">
                          <a:latin typeface="Calibri" panose="020F0502020204030204"/>
                          <a:cs typeface="Calibri" panose="020F0502020204030204"/>
                        </a:rPr>
                        <a:t>75.1</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tc>
              </a:tr>
              <a:tr h="327600">
                <a:tc vMerge="1">
                  <a:txBody>
                    <a:bodyPr/>
                    <a:lstStyle/>
                    <a:p>
                      <a:endParaRPr lang="zh-CN"/>
                    </a:p>
                  </a:txBody>
                  <a:tcPr marL="0" marR="0" marT="0" marB="0"/>
                </a:tc>
                <a:tc vMerge="1">
                  <a:txBody>
                    <a:bodyPr/>
                    <a:lstStyle/>
                    <a:p>
                      <a:endParaRPr lang="zh-CN"/>
                    </a:p>
                  </a:txBody>
                  <a:tcPr marL="0" marR="0" marT="0" marB="0"/>
                </a:tc>
                <a:tc>
                  <a:txBody>
                    <a:bodyPr/>
                    <a:lstStyle/>
                    <a:p>
                      <a:pPr marL="281940" algn="l">
                        <a:lnSpc>
                          <a:spcPct val="100000"/>
                        </a:lnSpc>
                      </a:pPr>
                      <a:r>
                        <a:rPr sz="1000" dirty="0">
                          <a:latin typeface="宋体" panose="02010600030101010101" pitchFamily="2" charset="-122"/>
                          <a:cs typeface="宋体" panose="02010600030101010101" pitchFamily="2" charset="-122"/>
                        </a:rPr>
                        <a:t>二氧化硫</a:t>
                      </a:r>
                    </a:p>
                  </a:txBody>
                  <a:tcPr marL="0" marR="0" marT="0" marB="0" anchor="ctr"/>
                </a:tc>
                <a:tc>
                  <a:txBody>
                    <a:bodyPr/>
                    <a:lstStyle/>
                    <a:p>
                      <a:pPr algn="ctr">
                        <a:lnSpc>
                          <a:spcPct val="100000"/>
                        </a:lnSpc>
                      </a:pPr>
                      <a:r>
                        <a:rPr sz="1000" spc="-5" dirty="0">
                          <a:latin typeface="Calibri" panose="020F0502020204030204"/>
                          <a:cs typeface="Calibri" panose="020F0502020204030204"/>
                        </a:rPr>
                        <a:t>50</a:t>
                      </a:r>
                      <a:endParaRPr sz="1000" dirty="0">
                        <a:latin typeface="Calibri" panose="020F0502020204030204"/>
                        <a:cs typeface="Calibri" panose="020F0502020204030204"/>
                      </a:endParaRPr>
                    </a:p>
                  </a:txBody>
                  <a:tcPr marL="0" marR="0" marT="0" marB="0" anchor="ctr"/>
                </a:tc>
                <a:tc>
                  <a:txBody>
                    <a:bodyPr/>
                    <a:lstStyle/>
                    <a:p>
                      <a:pPr algn="ctr">
                        <a:lnSpc>
                          <a:spcPct val="100000"/>
                        </a:lnSpc>
                      </a:pPr>
                      <a:r>
                        <a:rPr lang="en-US" sz="1000" dirty="0">
                          <a:latin typeface="Calibri" panose="020F0502020204030204"/>
                          <a:cs typeface="Calibri" panose="020F0502020204030204"/>
                        </a:rPr>
                        <a:t>6</a:t>
                      </a:r>
                      <a:endParaRPr sz="1000" dirty="0">
                        <a:latin typeface="Calibri" panose="020F0502020204030204"/>
                        <a:cs typeface="Calibri" panose="020F0502020204030204"/>
                      </a:endParaRPr>
                    </a:p>
                  </a:txBody>
                  <a:tcPr marL="0" marR="0" marT="0" marB="0" anchor="ctr"/>
                </a:tc>
                <a:tc>
                  <a:txBody>
                    <a:bodyPr/>
                    <a:lstStyle/>
                    <a:p>
                      <a:pPr marL="635" algn="ctr">
                        <a:lnSpc>
                          <a:spcPct val="100000"/>
                        </a:lnSpc>
                      </a:pPr>
                      <a:r>
                        <a:rPr lang="en-US" sz="1000" dirty="0" smtClean="0">
                          <a:latin typeface="Calibri" panose="020F0502020204030204"/>
                          <a:cs typeface="Calibri" panose="020F0502020204030204"/>
                        </a:rPr>
                        <a:t>8.72</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tc>
              </a:tr>
              <a:tr h="327600">
                <a:tc vMerge="1">
                  <a:txBody>
                    <a:bodyPr/>
                    <a:lstStyle/>
                    <a:p>
                      <a:endParaRPr lang="zh-CN"/>
                    </a:p>
                  </a:txBody>
                  <a:tcPr marL="0" marR="0" marT="0" marB="0"/>
                </a:tc>
                <a:tc vMerge="1">
                  <a:txBody>
                    <a:bodyPr/>
                    <a:lstStyle/>
                    <a:p>
                      <a:endParaRPr lang="zh-CN"/>
                    </a:p>
                  </a:txBody>
                  <a:tcPr marL="0" marR="0" marT="0" marB="0"/>
                </a:tc>
                <a:tc>
                  <a:txBody>
                    <a:bodyPr/>
                    <a:lstStyle/>
                    <a:p>
                      <a:pPr marL="344170" algn="l">
                        <a:lnSpc>
                          <a:spcPct val="100000"/>
                        </a:lnSpc>
                      </a:pPr>
                      <a:r>
                        <a:rPr sz="1000" dirty="0">
                          <a:latin typeface="宋体" panose="02010600030101010101" pitchFamily="2" charset="-122"/>
                          <a:cs typeface="宋体" panose="02010600030101010101" pitchFamily="2" charset="-122"/>
                        </a:rPr>
                        <a:t>颗粒物</a:t>
                      </a:r>
                    </a:p>
                  </a:txBody>
                  <a:tcPr marL="0" marR="0" marT="0" marB="0" anchor="ctr"/>
                </a:tc>
                <a:tc>
                  <a:txBody>
                    <a:bodyPr/>
                    <a:lstStyle/>
                    <a:p>
                      <a:pPr algn="ctr">
                        <a:lnSpc>
                          <a:spcPct val="100000"/>
                        </a:lnSpc>
                      </a:pPr>
                      <a:r>
                        <a:rPr sz="1000" spc="-5" dirty="0">
                          <a:latin typeface="Calibri" panose="020F0502020204030204"/>
                          <a:cs typeface="Calibri" panose="020F0502020204030204"/>
                        </a:rPr>
                        <a:t>20</a:t>
                      </a:r>
                      <a:endParaRPr sz="1000" dirty="0">
                        <a:latin typeface="Calibri" panose="020F0502020204030204"/>
                        <a:cs typeface="Calibri" panose="020F0502020204030204"/>
                      </a:endParaRPr>
                    </a:p>
                  </a:txBody>
                  <a:tcPr marL="0" marR="0" marT="0" marB="0" anchor="ctr"/>
                </a:tc>
                <a:tc>
                  <a:txBody>
                    <a:bodyPr/>
                    <a:lstStyle/>
                    <a:p>
                      <a:pPr algn="ctr">
                        <a:lnSpc>
                          <a:spcPct val="100000"/>
                        </a:lnSpc>
                      </a:pPr>
                      <a:r>
                        <a:rPr lang="en-US" sz="1000" spc="-5" dirty="0">
                          <a:latin typeface="Calibri" panose="020F0502020204030204"/>
                          <a:cs typeface="Calibri" panose="020F0502020204030204"/>
                        </a:rPr>
                        <a:t>5</a:t>
                      </a:r>
                      <a:endParaRPr sz="1000" dirty="0">
                        <a:latin typeface="Calibri" panose="020F0502020204030204"/>
                        <a:cs typeface="Calibri" panose="020F0502020204030204"/>
                      </a:endParaRPr>
                    </a:p>
                  </a:txBody>
                  <a:tcPr marL="0" marR="0" marT="0" marB="0" anchor="ctr"/>
                </a:tc>
                <a:tc>
                  <a:txBody>
                    <a:bodyPr/>
                    <a:lstStyle/>
                    <a:p>
                      <a:pPr marL="417195" algn="l">
                        <a:lnSpc>
                          <a:spcPct val="100000"/>
                        </a:lnSpc>
                      </a:pPr>
                      <a:r>
                        <a:rPr lang="en-US" sz="1000" dirty="0" smtClean="0">
                          <a:latin typeface="Calibri" panose="020F0502020204030204"/>
                          <a:cs typeface="Calibri" panose="020F0502020204030204"/>
                        </a:rPr>
                        <a:t>7.17</a:t>
                      </a:r>
                      <a:endParaRPr sz="1000" dirty="0">
                        <a:latin typeface="Calibri" panose="020F0502020204030204"/>
                        <a:cs typeface="Calibri" panose="020F0502020204030204"/>
                      </a:endParaRPr>
                    </a:p>
                  </a:txBody>
                  <a:tcPr marL="0" marR="0" marT="0" marB="0" anchor="ctr"/>
                </a:tc>
                <a:tc>
                  <a:txBody>
                    <a:bodyPr/>
                    <a:lstStyle/>
                    <a:p>
                      <a:pPr marL="1270" algn="ctr">
                        <a:lnSpc>
                          <a:spcPct val="100000"/>
                        </a:lnSpc>
                      </a:pPr>
                      <a:r>
                        <a:rPr sz="1000" dirty="0">
                          <a:latin typeface="Calibri" panose="020F0502020204030204"/>
                          <a:cs typeface="Calibri" panose="020F0502020204030204"/>
                        </a:rPr>
                        <a:t>/</a:t>
                      </a:r>
                    </a:p>
                  </a:txBody>
                  <a:tcPr marL="0" marR="0" marT="0" marB="0" anchor="ctr"/>
                </a:tc>
              </a:tr>
            </a:tbl>
          </a:graphicData>
        </a:graphic>
      </p:graphicFrame>
      <p:pic>
        <p:nvPicPr>
          <p:cNvPr id="9"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5</a:t>
            </a:fld>
            <a:endParaRPr lang="zh-CN" altLang="en-US" sz="1800" b="1" dirty="0"/>
          </a:p>
        </p:txBody>
      </p:sp>
      <p:sp>
        <p:nvSpPr>
          <p:cNvPr id="5" name="TextBox 4"/>
          <p:cNvSpPr txBox="1"/>
          <p:nvPr/>
        </p:nvSpPr>
        <p:spPr>
          <a:xfrm>
            <a:off x="611560" y="889896"/>
            <a:ext cx="1170513" cy="338554"/>
          </a:xfrm>
          <a:prstGeom prst="rect">
            <a:avLst/>
          </a:prstGeom>
          <a:noFill/>
        </p:spPr>
        <p:txBody>
          <a:bodyPr wrap="none" rtlCol="0">
            <a:spAutoFit/>
          </a:bodyPr>
          <a:lstStyle/>
          <a:p>
            <a:r>
              <a:rPr lang="en-US" altLang="zh-CN" sz="1600" b="1" dirty="0"/>
              <a:t>1.</a:t>
            </a:r>
            <a:r>
              <a:rPr lang="zh-CN" altLang="en-US" sz="1600" b="1" dirty="0"/>
              <a:t>炼油片区</a:t>
            </a:r>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22537" cy="5143499"/>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object 3"/>
          <p:cNvSpPr/>
          <p:nvPr/>
        </p:nvSpPr>
        <p:spPr>
          <a:xfrm>
            <a:off x="0" y="843533"/>
            <a:ext cx="9144000" cy="0"/>
          </a:xfrm>
          <a:custGeom>
            <a:avLst/>
            <a:gdLst/>
            <a:ahLst/>
            <a:cxnLst/>
            <a:rect l="l" t="t" r="r" b="b"/>
            <a:pathLst>
              <a:path w="9144000">
                <a:moveTo>
                  <a:pt x="0" y="0"/>
                </a:moveTo>
                <a:lnTo>
                  <a:pt x="9144000" y="0"/>
                </a:lnTo>
              </a:path>
            </a:pathLst>
          </a:custGeom>
          <a:ln w="9525">
            <a:solidFill>
              <a:srgbClr val="497DBA"/>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object 5"/>
          <p:cNvSpPr/>
          <p:nvPr/>
        </p:nvSpPr>
        <p:spPr>
          <a:xfrm>
            <a:off x="251523" y="87528"/>
            <a:ext cx="1440180" cy="634339"/>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object 6"/>
          <p:cNvSpPr/>
          <p:nvPr/>
        </p:nvSpPr>
        <p:spPr>
          <a:xfrm>
            <a:off x="457200" y="1053655"/>
            <a:ext cx="1175651" cy="360362"/>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object 7"/>
          <p:cNvSpPr/>
          <p:nvPr/>
        </p:nvSpPr>
        <p:spPr>
          <a:xfrm>
            <a:off x="1632839" y="1053655"/>
            <a:ext cx="1570989" cy="360362"/>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object 8"/>
          <p:cNvSpPr/>
          <p:nvPr/>
        </p:nvSpPr>
        <p:spPr>
          <a:xfrm>
            <a:off x="3203829" y="1053655"/>
            <a:ext cx="1296162" cy="360362"/>
          </a:xfrm>
          <a:prstGeom prst="rect">
            <a:avLst/>
          </a:prstGeom>
          <a:blipFill>
            <a:blip r:embed="rId6"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9"/>
          <p:cNvSpPr/>
          <p:nvPr/>
        </p:nvSpPr>
        <p:spPr>
          <a:xfrm>
            <a:off x="4499990" y="1053655"/>
            <a:ext cx="1080122" cy="360362"/>
          </a:xfrm>
          <a:prstGeom prst="rect">
            <a:avLst/>
          </a:prstGeom>
          <a:blipFill>
            <a:blip r:embed="rId7"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object 10"/>
          <p:cNvSpPr/>
          <p:nvPr/>
        </p:nvSpPr>
        <p:spPr>
          <a:xfrm>
            <a:off x="5580126" y="1053655"/>
            <a:ext cx="1224140" cy="360362"/>
          </a:xfrm>
          <a:prstGeom prst="rect">
            <a:avLst/>
          </a:prstGeom>
          <a:blipFill>
            <a:blip r:embed="rId8"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object 11"/>
          <p:cNvSpPr/>
          <p:nvPr/>
        </p:nvSpPr>
        <p:spPr>
          <a:xfrm>
            <a:off x="6804279" y="1053655"/>
            <a:ext cx="1224140" cy="360362"/>
          </a:xfrm>
          <a:prstGeom prst="rect">
            <a:avLst/>
          </a:prstGeom>
          <a:blipFill>
            <a:blip r:embed="rId9"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object 12"/>
          <p:cNvSpPr/>
          <p:nvPr/>
        </p:nvSpPr>
        <p:spPr>
          <a:xfrm>
            <a:off x="8028431" y="1053655"/>
            <a:ext cx="658418" cy="360362"/>
          </a:xfrm>
          <a:prstGeom prst="rect">
            <a:avLst/>
          </a:prstGeom>
          <a:blipFill>
            <a:blip r:embed="rId10"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object 13"/>
          <p:cNvSpPr/>
          <p:nvPr/>
        </p:nvSpPr>
        <p:spPr>
          <a:xfrm>
            <a:off x="457200" y="1414017"/>
            <a:ext cx="1175651" cy="1301749"/>
          </a:xfrm>
          <a:prstGeom prst="rect">
            <a:avLst/>
          </a:prstGeom>
          <a:blipFill>
            <a:blip r:embed="rId11"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object 14"/>
          <p:cNvSpPr/>
          <p:nvPr/>
        </p:nvSpPr>
        <p:spPr>
          <a:xfrm>
            <a:off x="457200" y="2715806"/>
            <a:ext cx="1175651" cy="1735963"/>
          </a:xfrm>
          <a:prstGeom prst="rect">
            <a:avLst/>
          </a:prstGeom>
          <a:blipFill>
            <a:blip r:embed="rId1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object 16"/>
          <p:cNvSpPr txBox="1">
            <a:spLocks noGrp="1"/>
          </p:cNvSpPr>
          <p:nvPr>
            <p:ph type="ftr" sz="quarter" idx="5"/>
          </p:nvPr>
        </p:nvSpPr>
        <p:spPr>
          <a:prstGeom prst="rect">
            <a:avLst/>
          </a:prstGeom>
        </p:spPr>
        <p:txBody>
          <a:bodyPr vert="horz" wrap="square" lIns="0" tIns="0" rIns="0" bIns="0" rtlCol="0">
            <a:spAutoFit/>
          </a:bodyPr>
          <a:lstStyle/>
          <a:p>
            <a:pPr marL="12700" marR="0" lvl="0" indent="0" algn="l" defTabSz="914400" rtl="0" eaLnBrk="1" fontAlgn="auto" latinLnBrk="0" hangingPunct="1">
              <a:lnSpc>
                <a:spcPts val="1430"/>
              </a:lnSpc>
              <a:spcBef>
                <a:spcPts val="0"/>
              </a:spcBef>
              <a:spcAft>
                <a:spcPts val="0"/>
              </a:spcAft>
              <a:buClrTx/>
              <a:buSzTx/>
              <a:buFontTx/>
              <a:buNone/>
              <a:tabLst>
                <a:tab pos="303530" algn="l"/>
                <a:tab pos="1824355" algn="l"/>
                <a:tab pos="2117090" algn="l"/>
                <a:tab pos="2409825" algn="l"/>
                <a:tab pos="2700655" algn="l"/>
                <a:tab pos="2993390" algn="l"/>
                <a:tab pos="3286125" algn="l"/>
              </a:tabLst>
              <a:defRPr/>
            </a:pP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中	韩</a:t>
            </a:r>
            <a:r>
              <a:rPr kumimoji="0" sz="1200" b="1" i="0" u="none" strike="noStrike" kern="1200" cap="none" spc="-55"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0" normalizeH="0" baseline="0" noProof="0" dirty="0">
                <a:ln>
                  <a:noFill/>
                </a:ln>
                <a:solidFill>
                  <a:prstClr val="black"/>
                </a:solidFill>
                <a:effectLst/>
                <a:uLnTx/>
                <a:uFillTx/>
                <a:latin typeface="宋体" panose="02010600030101010101" pitchFamily="2" charset="-122"/>
                <a:ea typeface="+mn-ea"/>
              </a:rPr>
              <a:t>（</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武</a:t>
            </a:r>
            <a:r>
              <a:rPr kumimoji="0" sz="1200" b="1" i="0" u="none" strike="noStrike" kern="1200" cap="none" spc="-65"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0" normalizeH="0" baseline="0" noProof="0" dirty="0">
                <a:ln>
                  <a:noFill/>
                </a:ln>
                <a:solidFill>
                  <a:prstClr val="black"/>
                </a:solidFill>
                <a:effectLst/>
                <a:uLnTx/>
                <a:uFillTx/>
                <a:latin typeface="宋体" panose="02010600030101010101" pitchFamily="2" charset="-122"/>
                <a:ea typeface="+mn-ea"/>
              </a:rPr>
              <a:t>汉</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a:t>
            </a:r>
            <a:r>
              <a:rPr kumimoji="0" sz="1200" b="1" i="0" u="none" strike="noStrike" kern="1200" cap="none" spc="-65"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石</a:t>
            </a:r>
            <a:r>
              <a:rPr kumimoji="0" sz="1200" b="1" i="0" u="none" strike="noStrike" kern="1200" cap="none" spc="225"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油</a:t>
            </a:r>
            <a:r>
              <a:rPr kumimoji="0" sz="1200" b="1" i="0" u="none" strike="noStrike" kern="1200" cap="none" spc="0"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化</a:t>
            </a:r>
            <a:r>
              <a:rPr kumimoji="0" sz="1200" b="1" i="0" u="none" strike="noStrike" kern="1200" cap="none" spc="0"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工</a:t>
            </a:r>
            <a:r>
              <a:rPr kumimoji="0" sz="1200" b="1" i="0" u="none" strike="noStrike" kern="1200" cap="none" spc="0"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有</a:t>
            </a:r>
            <a:r>
              <a:rPr kumimoji="0" sz="1200" b="1" i="0" u="none" strike="noStrike" kern="1200" cap="none" spc="0"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限</a:t>
            </a:r>
            <a:r>
              <a:rPr kumimoji="0" sz="1200" b="1" i="0" u="none" strike="noStrike" kern="1200" cap="none" spc="0"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公</a:t>
            </a:r>
            <a:r>
              <a:rPr kumimoji="0" sz="1200" b="1" i="0" u="none" strike="noStrike" kern="1200" cap="none" spc="0" normalizeH="0" baseline="0" noProof="0" dirty="0">
                <a:ln>
                  <a:noFill/>
                </a:ln>
                <a:solidFill>
                  <a:prstClr val="black"/>
                </a:solidFill>
                <a:effectLst/>
                <a:uLnTx/>
                <a:uFillTx/>
                <a:latin typeface="宋体" panose="02010600030101010101" pitchFamily="2" charset="-122"/>
                <a:ea typeface="+mn-ea"/>
              </a:rPr>
              <a:t>	</a:t>
            </a:r>
            <a:r>
              <a:rPr kumimoji="0" sz="1200" b="1" i="0" u="none" strike="noStrike" kern="1200" cap="none" spc="-5" normalizeH="0" baseline="0" noProof="0" dirty="0">
                <a:ln>
                  <a:noFill/>
                </a:ln>
                <a:solidFill>
                  <a:prstClr val="black"/>
                </a:solidFill>
                <a:effectLst/>
                <a:uLnTx/>
                <a:uFillTx/>
                <a:latin typeface="宋体" panose="02010600030101010101" pitchFamily="2" charset="-122"/>
                <a:ea typeface="+mn-ea"/>
              </a:rPr>
              <a:t>司</a:t>
            </a:r>
          </a:p>
          <a:p>
            <a:pPr marL="12700" marR="0" lvl="0" indent="0" algn="l" defTabSz="914400" rtl="0" eaLnBrk="1" fontAlgn="auto" latinLnBrk="0" hangingPunct="1">
              <a:lnSpc>
                <a:spcPts val="1430"/>
              </a:lnSpc>
              <a:spcBef>
                <a:spcPts val="0"/>
              </a:spcBef>
              <a:spcAft>
                <a:spcPts val="0"/>
              </a:spcAft>
              <a:buClrTx/>
              <a:buSzTx/>
              <a:buFontTx/>
              <a:buNone/>
              <a:defRPr/>
            </a:pP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Sino</a:t>
            </a:r>
            <a:r>
              <a:rPr kumimoji="0" sz="1200" b="1"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a:rPr>
              <a:t>p</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e</a:t>
            </a:r>
            <a:r>
              <a:rPr kumimoji="0" sz="1200" b="1"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a:rPr>
              <a:t>c-</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SK</a:t>
            </a:r>
            <a:r>
              <a:rPr kumimoji="0" sz="1200" b="1" i="0" u="none" strike="noStrike" kern="1200" cap="none" spc="-10" normalizeH="0" baseline="0" noProof="0" dirty="0">
                <a:ln>
                  <a:noFill/>
                </a:ln>
                <a:solidFill>
                  <a:prstClr val="black"/>
                </a:solidFill>
                <a:effectLst/>
                <a:uLnTx/>
                <a:uFillTx/>
                <a:latin typeface="Calibri" panose="020F0502020204030204"/>
                <a:ea typeface="+mn-ea"/>
                <a:cs typeface="Calibri" panose="020F0502020204030204"/>
              </a:rPr>
              <a:t> </a:t>
            </a:r>
            <a:r>
              <a:rPr kumimoji="0" sz="1200" b="1"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a:rPr>
              <a:t>(</a:t>
            </a:r>
            <a:r>
              <a:rPr kumimoji="0" sz="1200" b="1" i="0" u="none" strike="noStrike" kern="1200" cap="none" spc="-40" normalizeH="0" baseline="0" noProof="0" dirty="0">
                <a:ln>
                  <a:noFill/>
                </a:ln>
                <a:solidFill>
                  <a:prstClr val="black"/>
                </a:solidFill>
                <a:effectLst/>
                <a:uLnTx/>
                <a:uFillTx/>
                <a:latin typeface="Calibri" panose="020F0502020204030204"/>
                <a:ea typeface="+mn-ea"/>
                <a:cs typeface="Calibri" panose="020F0502020204030204"/>
              </a:rPr>
              <a:t>W</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uh</a:t>
            </a:r>
            <a:r>
              <a:rPr kumimoji="0" sz="1200" b="1" i="0" u="none" strike="noStrike" kern="1200" cap="none" spc="-10" normalizeH="0" baseline="0" noProof="0" dirty="0">
                <a:ln>
                  <a:noFill/>
                </a:ln>
                <a:solidFill>
                  <a:prstClr val="black"/>
                </a:solidFill>
                <a:effectLst/>
                <a:uLnTx/>
                <a:uFillTx/>
                <a:latin typeface="Calibri" panose="020F0502020204030204"/>
                <a:ea typeface="+mn-ea"/>
                <a:cs typeface="Calibri" panose="020F0502020204030204"/>
              </a:rPr>
              <a:t>a</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n)</a:t>
            </a:r>
            <a:r>
              <a:rPr kumimoji="0" sz="1200" b="1" i="0" u="none" strike="noStrike" kern="1200" cap="none" spc="10" normalizeH="0" baseline="0" noProof="0" dirty="0">
                <a:ln>
                  <a:noFill/>
                </a:ln>
                <a:solidFill>
                  <a:prstClr val="black"/>
                </a:solidFill>
                <a:effectLst/>
                <a:uLnTx/>
                <a:uFillTx/>
                <a:latin typeface="Calibri" panose="020F0502020204030204"/>
                <a:ea typeface="+mn-ea"/>
                <a:cs typeface="Calibri" panose="020F0502020204030204"/>
              </a:rPr>
              <a:t> </a:t>
            </a:r>
            <a:r>
              <a:rPr kumimoji="0" sz="1200" b="1" i="0" u="none" strike="noStrike" kern="1200" cap="none" spc="-30" normalizeH="0" baseline="0" noProof="0" dirty="0">
                <a:ln>
                  <a:noFill/>
                </a:ln>
                <a:solidFill>
                  <a:prstClr val="black"/>
                </a:solidFill>
                <a:effectLst/>
                <a:uLnTx/>
                <a:uFillTx/>
                <a:latin typeface="Calibri" panose="020F0502020204030204"/>
                <a:ea typeface="+mn-ea"/>
                <a:cs typeface="Calibri" panose="020F0502020204030204"/>
              </a:rPr>
              <a:t>P</a:t>
            </a:r>
            <a:r>
              <a:rPr kumimoji="0" sz="1200" b="1" i="0" u="none" strike="noStrike" kern="1200" cap="none" spc="-20" normalizeH="0" baseline="0" noProof="0" dirty="0">
                <a:ln>
                  <a:noFill/>
                </a:ln>
                <a:solidFill>
                  <a:prstClr val="black"/>
                </a:solidFill>
                <a:effectLst/>
                <a:uLnTx/>
                <a:uFillTx/>
                <a:latin typeface="Calibri" panose="020F0502020204030204"/>
                <a:ea typeface="+mn-ea"/>
                <a:cs typeface="Calibri" panose="020F0502020204030204"/>
              </a:rPr>
              <a:t>e</a:t>
            </a:r>
            <a:r>
              <a:rPr kumimoji="0" sz="1200" b="1"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a:rPr>
              <a:t>troch</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emi</a:t>
            </a:r>
            <a:r>
              <a:rPr kumimoji="0" sz="1200" b="1" i="0" u="none" strike="noStrike" kern="1200" cap="none" spc="-15" normalizeH="0" baseline="0" noProof="0" dirty="0">
                <a:ln>
                  <a:noFill/>
                </a:ln>
                <a:solidFill>
                  <a:prstClr val="black"/>
                </a:solidFill>
                <a:effectLst/>
                <a:uLnTx/>
                <a:uFillTx/>
                <a:latin typeface="Calibri" panose="020F0502020204030204"/>
                <a:ea typeface="+mn-ea"/>
                <a:cs typeface="Calibri" panose="020F0502020204030204"/>
              </a:rPr>
              <a:t>c</a:t>
            </a:r>
            <a:r>
              <a:rPr kumimoji="0" sz="1200" b="1" i="0" u="none" strike="noStrike" kern="1200" cap="none" spc="-10" normalizeH="0" baseline="0" noProof="0" dirty="0">
                <a:ln>
                  <a:noFill/>
                </a:ln>
                <a:solidFill>
                  <a:prstClr val="black"/>
                </a:solidFill>
                <a:effectLst/>
                <a:uLnTx/>
                <a:uFillTx/>
                <a:latin typeface="Calibri" panose="020F0502020204030204"/>
                <a:ea typeface="+mn-ea"/>
                <a:cs typeface="Calibri" panose="020F0502020204030204"/>
              </a:rPr>
              <a:t>a</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l C</a:t>
            </a:r>
            <a:r>
              <a:rPr kumimoji="0" sz="1200" b="1"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a:rPr>
              <a:t>o</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mp</a:t>
            </a:r>
            <a:r>
              <a:rPr kumimoji="0" sz="1200" b="1" i="0" u="none" strike="noStrike" kern="1200" cap="none" spc="-10" normalizeH="0" baseline="0" noProof="0" dirty="0">
                <a:ln>
                  <a:noFill/>
                </a:ln>
                <a:solidFill>
                  <a:prstClr val="black"/>
                </a:solidFill>
                <a:effectLst/>
                <a:uLnTx/>
                <a:uFillTx/>
                <a:latin typeface="Calibri" panose="020F0502020204030204"/>
                <a:ea typeface="+mn-ea"/>
                <a:cs typeface="Calibri" panose="020F0502020204030204"/>
              </a:rPr>
              <a:t>a</a:t>
            </a:r>
            <a:r>
              <a:rPr kumimoji="0" sz="1200" b="1" i="0" u="none" strike="noStrike" kern="1200" cap="none" spc="-25" normalizeH="0" baseline="0" noProof="0" dirty="0">
                <a:ln>
                  <a:noFill/>
                </a:ln>
                <a:solidFill>
                  <a:prstClr val="black"/>
                </a:solidFill>
                <a:effectLst/>
                <a:uLnTx/>
                <a:uFillTx/>
                <a:latin typeface="Calibri" panose="020F0502020204030204"/>
                <a:ea typeface="+mn-ea"/>
                <a:cs typeface="Calibri" panose="020F0502020204030204"/>
              </a:rPr>
              <a:t>n</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y</a:t>
            </a:r>
            <a:r>
              <a:rPr kumimoji="0" sz="1200" b="1" i="0" u="none" strike="noStrike" kern="1200" cap="none" spc="10" normalizeH="0" baseline="0" noProof="0" dirty="0">
                <a:ln>
                  <a:noFill/>
                </a:ln>
                <a:solidFill>
                  <a:prstClr val="black"/>
                </a:solidFill>
                <a:effectLst/>
                <a:uLnTx/>
                <a:uFillTx/>
                <a:latin typeface="Calibri" panose="020F0502020204030204"/>
                <a:ea typeface="+mn-ea"/>
                <a:cs typeface="Calibri" panose="020F0502020204030204"/>
              </a:rPr>
              <a:t> </a:t>
            </a:r>
            <a:r>
              <a:rPr kumimoji="0" sz="1200" b="1" i="0" u="none" strike="noStrike" kern="1200" cap="none" spc="-10" normalizeH="0" baseline="0" noProof="0" dirty="0">
                <a:ln>
                  <a:noFill/>
                </a:ln>
                <a:solidFill>
                  <a:prstClr val="black"/>
                </a:solidFill>
                <a:effectLst/>
                <a:uLnTx/>
                <a:uFillTx/>
                <a:latin typeface="Calibri" panose="020F0502020204030204"/>
                <a:ea typeface="+mn-ea"/>
                <a:cs typeface="Calibri" panose="020F0502020204030204"/>
              </a:rPr>
              <a:t>L</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imi</a:t>
            </a:r>
            <a:r>
              <a:rPr kumimoji="0" sz="1200" b="1" i="0" u="none" strike="noStrike" kern="1200" cap="none" spc="-15" normalizeH="0" baseline="0" noProof="0" dirty="0">
                <a:ln>
                  <a:noFill/>
                </a:ln>
                <a:solidFill>
                  <a:prstClr val="black"/>
                </a:solidFill>
                <a:effectLst/>
                <a:uLnTx/>
                <a:uFillTx/>
                <a:latin typeface="Calibri" panose="020F0502020204030204"/>
                <a:ea typeface="+mn-ea"/>
                <a:cs typeface="Calibri" panose="020F0502020204030204"/>
              </a:rPr>
              <a:t>t</a:t>
            </a:r>
            <a:r>
              <a:rPr kumimoji="0" sz="1200" b="1" i="0" u="none" strike="noStrike" kern="1200" cap="none" spc="-5" normalizeH="0" baseline="0" noProof="0" dirty="0">
                <a:ln>
                  <a:noFill/>
                </a:ln>
                <a:solidFill>
                  <a:prstClr val="black"/>
                </a:solidFill>
                <a:effectLst/>
                <a:uLnTx/>
                <a:uFillTx/>
                <a:latin typeface="Calibri" panose="020F0502020204030204"/>
                <a:ea typeface="+mn-ea"/>
                <a:cs typeface="Calibri" panose="020F0502020204030204"/>
              </a:rPr>
              <a:t>ed</a:t>
            </a:r>
          </a:p>
        </p:txBody>
      </p:sp>
      <p:sp>
        <p:nvSpPr>
          <p:cNvPr id="17" name="object 17"/>
          <p:cNvSpPr txBox="1">
            <a:spLocks noGrp="1"/>
          </p:cNvSpPr>
          <p:nvPr>
            <p:ph type="sldNum" sz="quarter" idx="7"/>
          </p:nvPr>
        </p:nvSpPr>
        <p:spPr>
          <a:prstGeom prst="rect">
            <a:avLst/>
          </a:prstGeom>
        </p:spPr>
        <p:txBody>
          <a:bodyPr vert="horz" wrap="square" lIns="0" tIns="0" rIns="0" bIns="0" rtlCol="0">
            <a:spAutoFit/>
          </a:bodyPr>
          <a:lstStyle/>
          <a:p>
            <a:pPr marL="83185" marR="0" lvl="0" indent="0" algn="l" defTabSz="914400" rtl="0" eaLnBrk="1" fontAlgn="auto" latinLnBrk="0" hangingPunct="1">
              <a:lnSpc>
                <a:spcPct val="100000"/>
              </a:lnSpc>
              <a:spcBef>
                <a:spcPts val="0"/>
              </a:spcBef>
              <a:spcAft>
                <a:spcPts val="0"/>
              </a:spcAft>
              <a:buClrTx/>
              <a:buSzTx/>
              <a:buFontTx/>
              <a:buNone/>
              <a:defRPr/>
            </a:pPr>
            <a:fld id="{81D60167-4931-47E6-BA6A-407CBD079E47}" type="slidenum">
              <a:rPr kumimoji="0" sz="1800" b="1" i="0" u="none" strike="noStrike" kern="1200" cap="none" spc="-5" normalizeH="0" baseline="0" noProof="0" dirty="0">
                <a:ln>
                  <a:noFill/>
                </a:ln>
                <a:solidFill>
                  <a:prstClr val="white"/>
                </a:solidFill>
                <a:effectLst/>
                <a:uLnTx/>
                <a:uFillTx/>
                <a:latin typeface="Calibri" panose="020F0502020204030204"/>
                <a:ea typeface="+mn-ea"/>
                <a:cs typeface="Calibri" panose="020F0502020204030204"/>
              </a:rPr>
              <a:t>6</a:t>
            </a:fld>
            <a:endParaRPr kumimoji="0" sz="1800" b="1" i="0" u="none" strike="noStrike" kern="1200" cap="none" spc="-5" normalizeH="0" baseline="0" noProof="0" dirty="0">
              <a:ln>
                <a:noFill/>
              </a:ln>
              <a:solidFill>
                <a:prstClr val="white"/>
              </a:solidFill>
              <a:effectLst/>
              <a:uLnTx/>
              <a:uFillTx/>
              <a:latin typeface="Calibri" panose="020F0502020204030204"/>
              <a:ea typeface="+mn-ea"/>
              <a:cs typeface="Calibri" panose="020F0502020204030204"/>
            </a:endParaRPr>
          </a:p>
        </p:txBody>
      </p:sp>
      <p:graphicFrame>
        <p:nvGraphicFramePr>
          <p:cNvPr id="15" name="object 15"/>
          <p:cNvGraphicFramePr>
            <a:graphicFrameLocks noGrp="1"/>
          </p:cNvGraphicFramePr>
          <p:nvPr>
            <p:extLst>
              <p:ext uri="{D42A27DB-BD31-4B8C-83A1-F6EECF244321}">
                <p14:modId xmlns:p14="http://schemas.microsoft.com/office/powerpoint/2010/main" val="2236747600"/>
              </p:ext>
            </p:extLst>
          </p:nvPr>
        </p:nvGraphicFramePr>
        <p:xfrm>
          <a:off x="450850" y="1047369"/>
          <a:ext cx="8229597" cy="3398043"/>
        </p:xfrm>
        <a:graphic>
          <a:graphicData uri="http://schemas.openxmlformats.org/drawingml/2006/table">
            <a:tbl>
              <a:tblPr firstRow="1" bandRow="1">
                <a:tableStyleId>{2D5ABB26-0587-4C30-8999-92F81FD0307C}</a:tableStyleId>
              </a:tblPr>
              <a:tblGrid>
                <a:gridCol w="1175639"/>
                <a:gridCol w="1570990"/>
                <a:gridCol w="1296161"/>
                <a:gridCol w="1080135"/>
                <a:gridCol w="1224152"/>
                <a:gridCol w="1224152"/>
                <a:gridCol w="658368"/>
              </a:tblGrid>
              <a:tr h="360298">
                <a:tc>
                  <a:txBody>
                    <a:bodyPr/>
                    <a:lstStyle/>
                    <a:p>
                      <a:pPr marL="8255" algn="ctr">
                        <a:lnSpc>
                          <a:spcPct val="100000"/>
                        </a:lnSpc>
                      </a:pPr>
                      <a:r>
                        <a:rPr sz="1000" b="1" spc="10" dirty="0">
                          <a:solidFill>
                            <a:srgbClr val="FFFFFF"/>
                          </a:solidFill>
                          <a:latin typeface="宋体" panose="02010600030101010101" pitchFamily="2" charset="-122"/>
                          <a:cs typeface="Calibri" panose="020F0502020204030204"/>
                        </a:rPr>
                        <a:t>废气排放口</a:t>
                      </a:r>
                      <a:r>
                        <a:rPr sz="1000" b="1" dirty="0">
                          <a:solidFill>
                            <a:srgbClr val="FFFFFF"/>
                          </a:solidFill>
                          <a:latin typeface="宋体" panose="02010600030101010101" pitchFamily="2" charset="-122"/>
                          <a:cs typeface="Calibri" panose="020F0502020204030204"/>
                        </a:rPr>
                        <a:t>编号</a:t>
                      </a:r>
                      <a:r>
                        <a:rPr sz="1000" b="1" spc="10" dirty="0">
                          <a:solidFill>
                            <a:srgbClr val="FFFFFF"/>
                          </a:solidFill>
                          <a:latin typeface="宋体" panose="02010600030101010101" pitchFamily="2" charset="-122"/>
                          <a:cs typeface="Calibri" panose="020F0502020204030204"/>
                        </a:rPr>
                        <a:t>位</a:t>
                      </a:r>
                      <a:r>
                        <a:rPr sz="1000" b="1" dirty="0">
                          <a:solidFill>
                            <a:srgbClr val="FFFFFF"/>
                          </a:solidFill>
                          <a:latin typeface="宋体" panose="02010600030101010101" pitchFamily="2" charset="-122"/>
                          <a:cs typeface="Calibri" panose="020F0502020204030204"/>
                        </a:rPr>
                        <a:t>置</a:t>
                      </a:r>
                      <a:endParaRPr sz="1000" dirty="0">
                        <a:latin typeface="宋体" panose="02010600030101010101" pitchFamily="2" charset="-122"/>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c>
                  <a:txBody>
                    <a:bodyPr/>
                    <a:lstStyle/>
                    <a:p>
                      <a:pPr marL="332740" algn="just">
                        <a:lnSpc>
                          <a:spcPct val="100000"/>
                        </a:lnSpc>
                      </a:pPr>
                      <a:r>
                        <a:rPr sz="1000" b="1" spc="10" dirty="0">
                          <a:solidFill>
                            <a:srgbClr val="FFFFFF"/>
                          </a:solidFill>
                          <a:latin typeface="宋体" panose="02010600030101010101" pitchFamily="2" charset="-122"/>
                          <a:cs typeface="Calibri" panose="020F0502020204030204"/>
                        </a:rPr>
                        <a:t>执行的排放</a:t>
                      </a:r>
                      <a:r>
                        <a:rPr sz="1000" b="1" dirty="0">
                          <a:solidFill>
                            <a:srgbClr val="FFFFFF"/>
                          </a:solidFill>
                          <a:latin typeface="宋体" panose="02010600030101010101" pitchFamily="2" charset="-122"/>
                          <a:cs typeface="Calibri" panose="020F0502020204030204"/>
                        </a:rPr>
                        <a:t>标准</a:t>
                      </a:r>
                      <a:endParaRPr sz="1000" dirty="0">
                        <a:latin typeface="宋体" panose="02010600030101010101" pitchFamily="2" charset="-122"/>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c>
                  <a:txBody>
                    <a:bodyPr/>
                    <a:lstStyle/>
                    <a:p>
                      <a:pPr marL="195580" algn="ctr">
                        <a:lnSpc>
                          <a:spcPct val="100000"/>
                        </a:lnSpc>
                      </a:pPr>
                      <a:r>
                        <a:rPr sz="1000" b="1" spc="10" dirty="0">
                          <a:solidFill>
                            <a:srgbClr val="FFFFFF"/>
                          </a:solidFill>
                          <a:latin typeface="宋体" panose="02010600030101010101" pitchFamily="2" charset="-122"/>
                          <a:cs typeface="Calibri" panose="020F0502020204030204"/>
                        </a:rPr>
                        <a:t>大气污染物</a:t>
                      </a:r>
                      <a:r>
                        <a:rPr sz="1000" b="1" dirty="0">
                          <a:solidFill>
                            <a:srgbClr val="FFFFFF"/>
                          </a:solidFill>
                          <a:latin typeface="宋体" panose="02010600030101010101" pitchFamily="2" charset="-122"/>
                          <a:cs typeface="Calibri" panose="020F0502020204030204"/>
                        </a:rPr>
                        <a:t>名称</a:t>
                      </a:r>
                      <a:endParaRPr sz="1000" dirty="0">
                        <a:latin typeface="宋体" panose="02010600030101010101" pitchFamily="2" charset="-122"/>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c>
                  <a:txBody>
                    <a:bodyPr/>
                    <a:lstStyle/>
                    <a:p>
                      <a:pPr marL="1270" algn="ctr">
                        <a:lnSpc>
                          <a:spcPct val="100000"/>
                        </a:lnSpc>
                      </a:pPr>
                      <a:r>
                        <a:rPr sz="1000" b="1" spc="10" dirty="0" err="1" smtClean="0">
                          <a:solidFill>
                            <a:srgbClr val="FFFFFF"/>
                          </a:solidFill>
                          <a:latin typeface="宋体" panose="02010600030101010101" pitchFamily="2" charset="-122"/>
                          <a:cs typeface="Calibri" panose="020F0502020204030204"/>
                        </a:rPr>
                        <a:t>规定排放限值</a:t>
                      </a:r>
                      <a:endParaRPr lang="en-US" sz="1000" b="1" spc="10" dirty="0" smtClean="0">
                        <a:solidFill>
                          <a:srgbClr val="FFFFFF"/>
                        </a:solidFill>
                        <a:latin typeface="宋体" panose="02010600030101010101" pitchFamily="2" charset="-122"/>
                        <a:cs typeface="Calibri" panose="020F0502020204030204"/>
                      </a:endParaRPr>
                    </a:p>
                    <a:p>
                      <a:pPr algn="ctr">
                        <a:lnSpc>
                          <a:spcPts val="1165"/>
                        </a:lnSpc>
                      </a:pPr>
                      <a:r>
                        <a:rPr lang="zh-CN" altLang="en-US" sz="1000" b="1" spc="10" dirty="0" smtClean="0">
                          <a:solidFill>
                            <a:srgbClr val="FFFFFF"/>
                          </a:solidFill>
                          <a:latin typeface="宋体" panose="02010600030101010101" pitchFamily="2" charset="-122"/>
                          <a:cs typeface="宋体" panose="02010600030101010101" pitchFamily="2" charset="-122"/>
                        </a:rPr>
                        <a:t>（</a:t>
                      </a:r>
                      <a:r>
                        <a:rPr lang="en-US" altLang="zh-CN" sz="1000" b="1" dirty="0" smtClean="0">
                          <a:solidFill>
                            <a:srgbClr val="FFFFFF"/>
                          </a:solidFill>
                          <a:latin typeface="+mn-lt"/>
                          <a:cs typeface="Calibri" panose="020F0502020204030204"/>
                        </a:rPr>
                        <a:t>m</a:t>
                      </a:r>
                      <a:r>
                        <a:rPr lang="en-US" altLang="zh-CN" sz="1000" b="1" spc="-5" dirty="0" smtClean="0">
                          <a:solidFill>
                            <a:srgbClr val="FFFFFF"/>
                          </a:solidFill>
                          <a:latin typeface="+mn-lt"/>
                          <a:cs typeface="Calibri" panose="020F0502020204030204"/>
                        </a:rPr>
                        <a:t>g</a:t>
                      </a:r>
                      <a:r>
                        <a:rPr lang="en-US" altLang="zh-CN" sz="1000" b="1" dirty="0" smtClean="0">
                          <a:solidFill>
                            <a:srgbClr val="FFFFFF"/>
                          </a:solidFill>
                          <a:latin typeface="+mn-lt"/>
                          <a:cs typeface="Calibri" panose="020F0502020204030204"/>
                        </a:rPr>
                        <a:t>/</a:t>
                      </a:r>
                      <a:r>
                        <a:rPr lang="en-US" altLang="zh-CN" sz="1000" b="1" spc="5" dirty="0" smtClean="0">
                          <a:solidFill>
                            <a:srgbClr val="FFFFFF"/>
                          </a:solidFill>
                          <a:latin typeface="+mn-lt"/>
                          <a:cs typeface="Calibri" panose="020F0502020204030204"/>
                        </a:rPr>
                        <a:t>m</a:t>
                      </a:r>
                      <a:r>
                        <a:rPr lang="en-US" altLang="zh-CN" sz="975" b="1" spc="-7" baseline="26000" dirty="0" smtClean="0">
                          <a:solidFill>
                            <a:srgbClr val="FFFFFF"/>
                          </a:solidFill>
                          <a:latin typeface="+mn-lt"/>
                          <a:cs typeface="Calibri" panose="020F0502020204030204"/>
                        </a:rPr>
                        <a:t>3</a:t>
                      </a:r>
                      <a:r>
                        <a:rPr lang="zh-CN" altLang="en-US" sz="1000" b="1" dirty="0" smtClean="0">
                          <a:solidFill>
                            <a:srgbClr val="FFFFFF"/>
                          </a:solidFill>
                          <a:latin typeface="宋体" panose="02010600030101010101" pitchFamily="2" charset="-122"/>
                          <a:cs typeface="宋体" panose="02010600030101010101" pitchFamily="2" charset="-122"/>
                        </a:rPr>
                        <a:t>）</a:t>
                      </a:r>
                      <a:endParaRPr lang="en-US" altLang="zh-CN" sz="1000" dirty="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c>
                  <a:txBody>
                    <a:bodyPr/>
                    <a:lstStyle/>
                    <a:p>
                      <a:pPr marL="3175" marR="0" indent="0" algn="ctr" defTabSz="914400" eaLnBrk="1" fontAlgn="auto" latinLnBrk="0" hangingPunct="1">
                        <a:lnSpc>
                          <a:spcPct val="100000"/>
                        </a:lnSpc>
                        <a:spcBef>
                          <a:spcPts val="0"/>
                        </a:spcBef>
                        <a:spcAft>
                          <a:spcPts val="0"/>
                        </a:spcAft>
                        <a:buClrTx/>
                        <a:buSzTx/>
                        <a:buFontTx/>
                        <a:buNone/>
                        <a:tabLst/>
                        <a:defRPr/>
                      </a:pPr>
                      <a:r>
                        <a:rPr sz="1000" b="1" spc="10" dirty="0" err="1" smtClean="0">
                          <a:solidFill>
                            <a:srgbClr val="FFFFFF"/>
                          </a:solidFill>
                          <a:latin typeface="宋体" panose="02010600030101010101" pitchFamily="2" charset="-122"/>
                          <a:cs typeface="Calibri" panose="020F0502020204030204"/>
                        </a:rPr>
                        <a:t>实际排放浓度</a:t>
                      </a:r>
                      <a:r>
                        <a:rPr lang="zh-CN" altLang="en-US" sz="1000" b="1" spc="10" dirty="0" smtClean="0">
                          <a:solidFill>
                            <a:srgbClr val="FFFFFF"/>
                          </a:solidFill>
                          <a:latin typeface="宋体" panose="02010600030101010101" pitchFamily="2" charset="-122"/>
                          <a:cs typeface="宋体" panose="02010600030101010101" pitchFamily="2" charset="-122"/>
                        </a:rPr>
                        <a:t>（</a:t>
                      </a:r>
                      <a:r>
                        <a:rPr lang="en-US" altLang="zh-CN" sz="1000" b="1" dirty="0" smtClean="0">
                          <a:solidFill>
                            <a:srgbClr val="FFFFFF"/>
                          </a:solidFill>
                          <a:latin typeface="+mn-lt"/>
                          <a:cs typeface="Calibri" panose="020F0502020204030204"/>
                        </a:rPr>
                        <a:t>m</a:t>
                      </a:r>
                      <a:r>
                        <a:rPr lang="en-US" altLang="zh-CN" sz="1000" b="1" spc="-5" dirty="0" smtClean="0">
                          <a:solidFill>
                            <a:srgbClr val="FFFFFF"/>
                          </a:solidFill>
                          <a:latin typeface="+mn-lt"/>
                          <a:cs typeface="Calibri" panose="020F0502020204030204"/>
                        </a:rPr>
                        <a:t>g</a:t>
                      </a:r>
                      <a:r>
                        <a:rPr lang="en-US" altLang="zh-CN" sz="1000" b="1" dirty="0" smtClean="0">
                          <a:solidFill>
                            <a:srgbClr val="FFFFFF"/>
                          </a:solidFill>
                          <a:latin typeface="+mn-lt"/>
                          <a:cs typeface="Calibri" panose="020F0502020204030204"/>
                        </a:rPr>
                        <a:t>/</a:t>
                      </a:r>
                      <a:r>
                        <a:rPr lang="en-US" altLang="zh-CN" sz="1000" b="1" spc="5" dirty="0" smtClean="0">
                          <a:solidFill>
                            <a:srgbClr val="FFFFFF"/>
                          </a:solidFill>
                          <a:latin typeface="+mn-lt"/>
                          <a:cs typeface="Calibri" panose="020F0502020204030204"/>
                        </a:rPr>
                        <a:t>m</a:t>
                      </a:r>
                      <a:r>
                        <a:rPr lang="en-US" altLang="zh-CN" sz="975" b="1" spc="-7" baseline="26000" dirty="0" smtClean="0">
                          <a:solidFill>
                            <a:srgbClr val="FFFFFF"/>
                          </a:solidFill>
                          <a:latin typeface="+mn-lt"/>
                          <a:cs typeface="Calibri" panose="020F0502020204030204"/>
                        </a:rPr>
                        <a:t>3</a:t>
                      </a:r>
                      <a:r>
                        <a:rPr lang="zh-CN" altLang="en-US" sz="1000" b="1" dirty="0" smtClean="0">
                          <a:solidFill>
                            <a:srgbClr val="FFFFFF"/>
                          </a:solidFill>
                          <a:latin typeface="宋体" panose="02010600030101010101" pitchFamily="2" charset="-122"/>
                          <a:cs typeface="宋体" panose="02010600030101010101" pitchFamily="2" charset="-122"/>
                        </a:rPr>
                        <a:t>）</a:t>
                      </a:r>
                      <a:endParaRPr lang="en-US" altLang="zh-CN" sz="1000" dirty="0" smtClean="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tcPr>
                </a:tc>
                <a:tc>
                  <a:txBody>
                    <a:bodyPr/>
                    <a:lstStyle/>
                    <a:p>
                      <a:pPr marL="223520" algn="ctr">
                        <a:lnSpc>
                          <a:spcPct val="100000"/>
                        </a:lnSpc>
                      </a:pPr>
                      <a:r>
                        <a:rPr sz="1000" b="1" spc="10" dirty="0" err="1" smtClean="0">
                          <a:solidFill>
                            <a:srgbClr val="FFFFFF"/>
                          </a:solidFill>
                          <a:latin typeface="宋体" panose="02010600030101010101" pitchFamily="2" charset="-122"/>
                          <a:cs typeface="Calibri" panose="020F0502020204030204"/>
                        </a:rPr>
                        <a:t>实际排放总量</a:t>
                      </a:r>
                      <a:endParaRPr lang="en-US" sz="1000" b="1" spc="10" dirty="0" smtClean="0">
                        <a:solidFill>
                          <a:srgbClr val="FFFFFF"/>
                        </a:solidFill>
                        <a:latin typeface="宋体" panose="02010600030101010101" pitchFamily="2" charset="-122"/>
                        <a:cs typeface="Calibri" panose="020F0502020204030204"/>
                      </a:endParaRPr>
                    </a:p>
                    <a:p>
                      <a:pPr marL="223520" algn="ctr">
                        <a:lnSpc>
                          <a:spcPct val="100000"/>
                        </a:lnSpc>
                      </a:pPr>
                      <a:r>
                        <a:rPr lang="en-US" sz="1000" b="1" spc="10" dirty="0" smtClean="0">
                          <a:solidFill>
                            <a:srgbClr val="FFFFFF"/>
                          </a:solidFill>
                          <a:latin typeface="宋体" panose="02010600030101010101" pitchFamily="2" charset="-122"/>
                          <a:cs typeface="Calibri" panose="020F0502020204030204"/>
                        </a:rPr>
                        <a:t>(t)</a:t>
                      </a:r>
                      <a:endParaRPr sz="1000" dirty="0">
                        <a:latin typeface="宋体" panose="02010600030101010101" pitchFamily="2" charset="-122"/>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tcPr>
                </a:tc>
                <a:tc>
                  <a:txBody>
                    <a:bodyPr/>
                    <a:lstStyle/>
                    <a:p>
                      <a:pPr marL="67310" algn="ctr">
                        <a:lnSpc>
                          <a:spcPct val="100000"/>
                        </a:lnSpc>
                      </a:pPr>
                      <a:r>
                        <a:rPr sz="1000" b="1" spc="10" dirty="0">
                          <a:solidFill>
                            <a:srgbClr val="FFFFFF"/>
                          </a:solidFill>
                          <a:latin typeface="宋体" panose="02010600030101010101" pitchFamily="2" charset="-122"/>
                          <a:cs typeface="Calibri" panose="020F0502020204030204"/>
                        </a:rPr>
                        <a:t>超标情况</a:t>
                      </a:r>
                      <a:endParaRPr sz="1000" dirty="0">
                        <a:latin typeface="宋体" panose="02010600030101010101" pitchFamily="2" charset="-122"/>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r>
              <a:tr h="221615">
                <a:tc rowSpan="6">
                  <a:txBody>
                    <a:bodyPr/>
                    <a:lstStyle/>
                    <a:p>
                      <a:pPr marL="151130" indent="-143510" algn="ctr">
                        <a:lnSpc>
                          <a:spcPct val="100000"/>
                        </a:lnSpc>
                      </a:pPr>
                      <a:r>
                        <a:rPr sz="1000" b="1" spc="10" dirty="0">
                          <a:solidFill>
                            <a:srgbClr val="FFFFFF"/>
                          </a:solidFill>
                          <a:latin typeface="宋体" panose="02010600030101010101" pitchFamily="2" charset="-122"/>
                          <a:cs typeface="宋体" panose="02010600030101010101" pitchFamily="2" charset="-122"/>
                        </a:rPr>
                        <a:t>炼油污水处</a:t>
                      </a:r>
                      <a:r>
                        <a:rPr sz="1000" b="1" dirty="0">
                          <a:solidFill>
                            <a:srgbClr val="FFFFFF"/>
                          </a:solidFill>
                          <a:latin typeface="宋体" panose="02010600030101010101" pitchFamily="2" charset="-122"/>
                          <a:cs typeface="宋体" panose="02010600030101010101" pitchFamily="2" charset="-122"/>
                        </a:rPr>
                        <a:t>理场</a:t>
                      </a:r>
                      <a:r>
                        <a:rPr sz="1000" b="1" spc="10" dirty="0">
                          <a:solidFill>
                            <a:srgbClr val="FFFFFF"/>
                          </a:solidFill>
                          <a:latin typeface="宋体" panose="02010600030101010101" pitchFamily="2" charset="-122"/>
                          <a:cs typeface="宋体" panose="02010600030101010101" pitchFamily="2" charset="-122"/>
                        </a:rPr>
                        <a:t>催</a:t>
                      </a:r>
                      <a:r>
                        <a:rPr sz="1000" b="1" dirty="0">
                          <a:solidFill>
                            <a:srgbClr val="FFFFFF"/>
                          </a:solidFill>
                          <a:latin typeface="宋体" panose="02010600030101010101" pitchFamily="2" charset="-122"/>
                          <a:cs typeface="宋体" panose="02010600030101010101" pitchFamily="2" charset="-122"/>
                        </a:rPr>
                        <a:t>化 </a:t>
                      </a:r>
                      <a:r>
                        <a:rPr sz="1000" b="1" spc="10" dirty="0">
                          <a:solidFill>
                            <a:srgbClr val="FFFFFF"/>
                          </a:solidFill>
                          <a:latin typeface="宋体" panose="02010600030101010101" pitchFamily="2" charset="-122"/>
                          <a:cs typeface="宋体" panose="02010600030101010101" pitchFamily="2" charset="-122"/>
                        </a:rPr>
                        <a:t>燃烧（</a:t>
                      </a:r>
                      <a:r>
                        <a:rPr sz="1000" b="1" spc="-5" dirty="0">
                          <a:solidFill>
                            <a:srgbClr val="FFFFFF"/>
                          </a:solidFill>
                          <a:latin typeface="Calibri" panose="020F0502020204030204"/>
                          <a:cs typeface="Calibri" panose="020F0502020204030204"/>
                        </a:rPr>
                        <a:t>DA</a:t>
                      </a:r>
                      <a:r>
                        <a:rPr sz="1000" b="1" dirty="0">
                          <a:solidFill>
                            <a:srgbClr val="FFFFFF"/>
                          </a:solidFill>
                          <a:latin typeface="Calibri" panose="020F0502020204030204"/>
                          <a:cs typeface="Calibri" panose="020F0502020204030204"/>
                        </a:rPr>
                        <a:t>02</a:t>
                      </a:r>
                      <a:r>
                        <a:rPr sz="1000" b="1" spc="-5" dirty="0">
                          <a:solidFill>
                            <a:srgbClr val="FFFFFF"/>
                          </a:solidFill>
                          <a:latin typeface="Calibri" panose="020F0502020204030204"/>
                          <a:cs typeface="Calibri" panose="020F0502020204030204"/>
                        </a:rPr>
                        <a:t>7</a:t>
                      </a:r>
                      <a:r>
                        <a:rPr sz="1000" b="1" dirty="0">
                          <a:solidFill>
                            <a:srgbClr val="FFFFFF"/>
                          </a:solidFill>
                          <a:latin typeface="宋体" panose="02010600030101010101" pitchFamily="2" charset="-122"/>
                          <a:cs typeface="宋体" panose="02010600030101010101" pitchFamily="2" charset="-122"/>
                        </a:rPr>
                        <a:t>）</a:t>
                      </a:r>
                      <a:endParaRPr sz="1000" dirty="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rowSpan="6">
                  <a:txBody>
                    <a:bodyPr/>
                    <a:lstStyle/>
                    <a:p>
                      <a:pPr marL="20320" marR="12700" algn="ctr">
                        <a:lnSpc>
                          <a:spcPts val="1130"/>
                        </a:lnSpc>
                      </a:pPr>
                      <a:r>
                        <a:rPr sz="1000" dirty="0">
                          <a:latin typeface="宋体" panose="02010600030101010101" pitchFamily="2" charset="-122"/>
                          <a:cs typeface="宋体" panose="02010600030101010101" pitchFamily="2" charset="-122"/>
                        </a:rPr>
                        <a:t>《石油炼制工业污染物排放 标准》（</a:t>
                      </a:r>
                      <a:r>
                        <a:rPr sz="1000" spc="-5" dirty="0">
                          <a:latin typeface="Calibri" panose="020F0502020204030204"/>
                          <a:cs typeface="Calibri" panose="020F0502020204030204"/>
                        </a:rPr>
                        <a:t>G</a:t>
                      </a:r>
                      <a:r>
                        <a:rPr sz="1000" dirty="0">
                          <a:latin typeface="Calibri" panose="020F0502020204030204"/>
                          <a:cs typeface="Calibri" panose="020F0502020204030204"/>
                        </a:rPr>
                        <a:t>B</a:t>
                      </a:r>
                      <a:r>
                        <a:rPr sz="1000" spc="20" dirty="0">
                          <a:latin typeface="Calibri" panose="020F0502020204030204"/>
                          <a:cs typeface="Calibri" panose="020F0502020204030204"/>
                        </a:rPr>
                        <a:t> </a:t>
                      </a:r>
                      <a:r>
                        <a:rPr sz="1000" spc="-5" dirty="0">
                          <a:latin typeface="Calibri" panose="020F0502020204030204"/>
                          <a:cs typeface="Calibri" panose="020F0502020204030204"/>
                        </a:rPr>
                        <a:t>31570-</a:t>
                      </a:r>
                      <a:r>
                        <a:rPr sz="1000" dirty="0">
                          <a:latin typeface="Calibri" panose="020F0502020204030204"/>
                          <a:cs typeface="Calibri" panose="020F0502020204030204"/>
                        </a:rPr>
                        <a:t>2</a:t>
                      </a:r>
                      <a:r>
                        <a:rPr sz="1000" spc="5" dirty="0">
                          <a:latin typeface="Calibri" panose="020F0502020204030204"/>
                          <a:cs typeface="Calibri" panose="020F0502020204030204"/>
                        </a:rPr>
                        <a:t>0</a:t>
                      </a:r>
                      <a:r>
                        <a:rPr sz="1000" dirty="0">
                          <a:latin typeface="Calibri" panose="020F0502020204030204"/>
                          <a:cs typeface="Calibri" panose="020F0502020204030204"/>
                        </a:rPr>
                        <a:t>1</a:t>
                      </a:r>
                      <a:r>
                        <a:rPr sz="1000" spc="10" dirty="0">
                          <a:latin typeface="Calibri" panose="020F0502020204030204"/>
                          <a:cs typeface="Calibri" panose="020F0502020204030204"/>
                        </a:rPr>
                        <a:t>5</a:t>
                      </a:r>
                      <a:r>
                        <a:rPr sz="1000" dirty="0">
                          <a:latin typeface="宋体" panose="02010600030101010101" pitchFamily="2" charset="-122"/>
                          <a:cs typeface="宋体" panose="02010600030101010101" pitchFamily="2" charset="-122"/>
                        </a:rPr>
                        <a:t>）</a:t>
                      </a:r>
                    </a:p>
                    <a:p>
                      <a:pPr algn="ctr">
                        <a:lnSpc>
                          <a:spcPts val="1175"/>
                        </a:lnSpc>
                      </a:pPr>
                      <a:r>
                        <a:rPr sz="1000" dirty="0">
                          <a:latin typeface="宋体" panose="02010600030101010101" pitchFamily="2" charset="-122"/>
                          <a:cs typeface="宋体" panose="02010600030101010101" pitchFamily="2" charset="-122"/>
                        </a:rPr>
                        <a:t>表</a:t>
                      </a:r>
                      <a:r>
                        <a:rPr sz="1000" dirty="0">
                          <a:latin typeface="Calibri" panose="020F0502020204030204"/>
                          <a:cs typeface="Calibri" panose="020F0502020204030204"/>
                        </a:rPr>
                        <a:t>4</a:t>
                      </a:r>
                    </a:p>
                    <a:p>
                      <a:pPr algn="ctr">
                        <a:lnSpc>
                          <a:spcPct val="100000"/>
                        </a:lnSpc>
                      </a:pPr>
                      <a:r>
                        <a:rPr sz="1000" dirty="0">
                          <a:latin typeface="宋体" panose="02010600030101010101" pitchFamily="2" charset="-122"/>
                          <a:cs typeface="宋体" panose="02010600030101010101" pitchFamily="2" charset="-122"/>
                        </a:rPr>
                        <a:t>《恶臭污染物排放标准》</a:t>
                      </a:r>
                    </a:p>
                    <a:p>
                      <a:pPr marL="635" algn="ctr">
                        <a:lnSpc>
                          <a:spcPct val="100000"/>
                        </a:lnSpc>
                      </a:pPr>
                      <a:r>
                        <a:rPr sz="1000" dirty="0">
                          <a:latin typeface="宋体" panose="02010600030101010101" pitchFamily="2" charset="-122"/>
                          <a:cs typeface="宋体" panose="02010600030101010101" pitchFamily="2" charset="-122"/>
                        </a:rPr>
                        <a:t>（</a:t>
                      </a:r>
                      <a:r>
                        <a:rPr sz="1000" spc="-5" dirty="0">
                          <a:latin typeface="Calibri" panose="020F0502020204030204"/>
                          <a:cs typeface="Calibri" panose="020F0502020204030204"/>
                        </a:rPr>
                        <a:t>G</a:t>
                      </a:r>
                      <a:r>
                        <a:rPr sz="1000" dirty="0">
                          <a:latin typeface="Calibri" panose="020F0502020204030204"/>
                          <a:cs typeface="Calibri" panose="020F0502020204030204"/>
                        </a:rPr>
                        <a:t>B</a:t>
                      </a:r>
                      <a:r>
                        <a:rPr sz="1000" spc="10" dirty="0">
                          <a:latin typeface="Calibri" panose="020F0502020204030204"/>
                          <a:cs typeface="Calibri" panose="020F0502020204030204"/>
                        </a:rPr>
                        <a:t> </a:t>
                      </a:r>
                      <a:r>
                        <a:rPr sz="1000" dirty="0">
                          <a:latin typeface="Calibri" panose="020F0502020204030204"/>
                          <a:cs typeface="Calibri" panose="020F0502020204030204"/>
                        </a:rPr>
                        <a:t>145</a:t>
                      </a:r>
                      <a:r>
                        <a:rPr sz="1000" spc="-5" dirty="0">
                          <a:latin typeface="Calibri" panose="020F0502020204030204"/>
                          <a:cs typeface="Calibri" panose="020F0502020204030204"/>
                        </a:rPr>
                        <a:t>5</a:t>
                      </a:r>
                      <a:r>
                        <a:rPr sz="1000" dirty="0">
                          <a:latin typeface="Calibri" panose="020F0502020204030204"/>
                          <a:cs typeface="Calibri" panose="020F0502020204030204"/>
                        </a:rPr>
                        <a:t>4</a:t>
                      </a:r>
                      <a:r>
                        <a:rPr sz="1000" spc="-5" dirty="0">
                          <a:latin typeface="Calibri" panose="020F0502020204030204"/>
                          <a:cs typeface="Calibri" panose="020F0502020204030204"/>
                        </a:rPr>
                        <a:t>-</a:t>
                      </a:r>
                      <a:r>
                        <a:rPr sz="1000" dirty="0">
                          <a:latin typeface="Calibri" panose="020F0502020204030204"/>
                          <a:cs typeface="Calibri" panose="020F0502020204030204"/>
                        </a:rPr>
                        <a:t>1</a:t>
                      </a:r>
                      <a:r>
                        <a:rPr sz="1000" spc="5" dirty="0">
                          <a:latin typeface="Calibri" panose="020F0502020204030204"/>
                          <a:cs typeface="Calibri" panose="020F0502020204030204"/>
                        </a:rPr>
                        <a:t>9</a:t>
                      </a:r>
                      <a:r>
                        <a:rPr sz="1000" dirty="0">
                          <a:latin typeface="Calibri" panose="020F0502020204030204"/>
                          <a:cs typeface="Calibri" panose="020F0502020204030204"/>
                        </a:rPr>
                        <a:t>9</a:t>
                      </a:r>
                      <a:r>
                        <a:rPr sz="1000" spc="10" dirty="0">
                          <a:latin typeface="Calibri" panose="020F0502020204030204"/>
                          <a:cs typeface="Calibri" panose="020F0502020204030204"/>
                        </a:rPr>
                        <a:t>3</a:t>
                      </a:r>
                      <a:r>
                        <a:rPr sz="1000" dirty="0">
                          <a:latin typeface="宋体" panose="02010600030101010101" pitchFamily="2" charset="-122"/>
                          <a:cs typeface="宋体" panose="02010600030101010101" pitchFamily="2" charset="-122"/>
                        </a:rPr>
                        <a:t>）</a:t>
                      </a:r>
                      <a:r>
                        <a:rPr sz="1000" spc="10" dirty="0">
                          <a:latin typeface="宋体" panose="02010600030101010101" pitchFamily="2" charset="-122"/>
                          <a:cs typeface="宋体" panose="02010600030101010101" pitchFamily="2" charset="-122"/>
                        </a:rPr>
                        <a:t>表</a:t>
                      </a:r>
                      <a:r>
                        <a:rPr sz="1000" dirty="0">
                          <a:latin typeface="Calibri" panose="020F0502020204030204"/>
                          <a:cs typeface="Calibri" panose="020F0502020204030204"/>
                        </a:rPr>
                        <a:t>2</a:t>
                      </a: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325120" algn="l">
                        <a:lnSpc>
                          <a:spcPct val="100000"/>
                        </a:lnSpc>
                      </a:pPr>
                      <a:r>
                        <a:rPr sz="1000" dirty="0">
                          <a:latin typeface="宋体" panose="02010600030101010101" pitchFamily="2" charset="-122"/>
                          <a:cs typeface="宋体" panose="02010600030101010101" pitchFamily="2" charset="-122"/>
                        </a:rPr>
                        <a:t>非甲烷总烃</a:t>
                      </a: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spc="-5" dirty="0" smtClean="0">
                          <a:solidFill>
                            <a:schemeClr val="tx1"/>
                          </a:solidFill>
                          <a:latin typeface="Calibri" panose="020F0502020204030204"/>
                          <a:ea typeface="+mn-ea"/>
                          <a:cs typeface="Calibri" panose="020F0502020204030204"/>
                        </a:rPr>
                        <a:t>120</a:t>
                      </a:r>
                      <a:endParaRPr sz="1000" spc="-5"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lang="en-US" altLang="zh-CN" sz="1000" u="none" strike="noStrike" dirty="0" smtClean="0">
                          <a:effectLst/>
                        </a:rPr>
                        <a:t>5.86</a:t>
                      </a:r>
                      <a:endParaRPr sz="1000"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lang="en-US" sz="1000" dirty="0" smtClean="0">
                          <a:solidFill>
                            <a:schemeClr val="tx1"/>
                          </a:solidFill>
                          <a:latin typeface="Calibri" panose="020F0502020204030204"/>
                          <a:ea typeface="+mn-ea"/>
                          <a:cs typeface="Calibri" panose="020F0502020204030204"/>
                        </a:rPr>
                        <a:t>0.054</a:t>
                      </a:r>
                      <a:endParaRPr sz="1000"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r>
              <a:tr h="201675">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algn="ctr">
                        <a:lnSpc>
                          <a:spcPct val="100000"/>
                        </a:lnSpc>
                      </a:pPr>
                      <a:r>
                        <a:rPr sz="1000" dirty="0">
                          <a:latin typeface="宋体" panose="02010600030101010101" pitchFamily="2" charset="-122"/>
                          <a:cs typeface="宋体" panose="02010600030101010101" pitchFamily="2" charset="-122"/>
                        </a:rPr>
                        <a:t>苯</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lang="en-US" sz="1000" spc="-5" dirty="0">
                          <a:solidFill>
                            <a:schemeClr val="tx1"/>
                          </a:solidFill>
                          <a:latin typeface="Calibri" panose="020F0502020204030204"/>
                          <a:ea typeface="+mn-ea"/>
                          <a:cs typeface="Calibri" panose="020F0502020204030204"/>
                        </a:rPr>
                        <a:t> </a:t>
                      </a:r>
                      <a:r>
                        <a:rPr sz="1000" spc="-5" dirty="0" smtClean="0">
                          <a:solidFill>
                            <a:schemeClr val="tx1"/>
                          </a:solidFill>
                          <a:latin typeface="Calibri" panose="020F0502020204030204"/>
                          <a:ea typeface="+mn-ea"/>
                          <a:cs typeface="Calibri" panose="020F0502020204030204"/>
                        </a:rPr>
                        <a:t>4</a:t>
                      </a:r>
                      <a:endParaRPr sz="1000" spc="-5"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lang="en-US" sz="1000" spc="-5" dirty="0" smtClean="0">
                          <a:solidFill>
                            <a:schemeClr val="tx1"/>
                          </a:solidFill>
                          <a:latin typeface="Calibri" panose="020F0502020204030204"/>
                          <a:ea typeface="+mn-ea"/>
                          <a:cs typeface="Calibri" panose="020F0502020204030204"/>
                        </a:rPr>
                        <a:t>0.03</a:t>
                      </a:r>
                      <a:endParaRPr sz="1000" spc="-5"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lang="en-US" sz="1000" dirty="0" smtClean="0">
                          <a:solidFill>
                            <a:schemeClr val="tx1"/>
                          </a:solidFill>
                          <a:latin typeface="Calibri" panose="020F0502020204030204"/>
                          <a:ea typeface="+mn-ea"/>
                          <a:cs typeface="Calibri" panose="020F0502020204030204"/>
                        </a:rPr>
                        <a:t>0.00024</a:t>
                      </a:r>
                      <a:endParaRPr sz="1000"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230377">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dirty="0">
                          <a:latin typeface="宋体" panose="02010600030101010101" pitchFamily="2" charset="-122"/>
                          <a:cs typeface="宋体" panose="02010600030101010101" pitchFamily="2" charset="-122"/>
                        </a:rPr>
                        <a:t>甲苯</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spc="-5" dirty="0" smtClean="0">
                          <a:latin typeface="Calibri" panose="020F0502020204030204"/>
                          <a:cs typeface="Calibri" panose="020F0502020204030204"/>
                        </a:rPr>
                        <a:t>15</a:t>
                      </a:r>
                      <a:endParaRPr sz="1000" dirty="0">
                        <a:latin typeface="Calibri" panose="020F0502020204030204"/>
                        <a:cs typeface="Calibri" panose="020F0502020204030204"/>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lang="en-US" sz="1000" spc="-5" dirty="0" smtClean="0">
                          <a:solidFill>
                            <a:schemeClr val="tx1"/>
                          </a:solidFill>
                          <a:latin typeface="Calibri" panose="020F0502020204030204"/>
                          <a:ea typeface="+mn-ea"/>
                          <a:cs typeface="Calibri" panose="020F0502020204030204"/>
                        </a:rPr>
                        <a:t>0.03</a:t>
                      </a:r>
                      <a:endParaRPr sz="1000" spc="-5"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sz="1000" dirty="0">
                          <a:solidFill>
                            <a:schemeClr val="tx1"/>
                          </a:solidFill>
                          <a:latin typeface="Calibri" panose="020F0502020204030204"/>
                          <a:ea typeface="+mn-ea"/>
                          <a:cs typeface="Calibri" panose="020F0502020204030204"/>
                        </a:rPr>
                        <a:t>0.00</a:t>
                      </a:r>
                      <a:r>
                        <a:rPr lang="en-US" sz="1000" dirty="0">
                          <a:solidFill>
                            <a:schemeClr val="tx1"/>
                          </a:solidFill>
                          <a:latin typeface="Calibri" panose="020F0502020204030204"/>
                          <a:ea typeface="+mn-ea"/>
                          <a:cs typeface="Calibri" panose="020F0502020204030204"/>
                        </a:rPr>
                        <a:t>048</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r h="216026">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algn="ctr">
                        <a:lnSpc>
                          <a:spcPct val="100000"/>
                        </a:lnSpc>
                      </a:pPr>
                      <a:r>
                        <a:rPr sz="1000" dirty="0">
                          <a:latin typeface="宋体" panose="02010600030101010101" pitchFamily="2" charset="-122"/>
                          <a:cs typeface="宋体" panose="02010600030101010101" pitchFamily="2" charset="-122"/>
                        </a:rPr>
                        <a:t>二甲苯</a:t>
                      </a:r>
                      <a:endParaRPr sz="100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sz="1000" spc="-5" dirty="0" smtClean="0">
                          <a:latin typeface="Calibri" panose="020F0502020204030204"/>
                          <a:cs typeface="Calibri" panose="020F0502020204030204"/>
                        </a:rPr>
                        <a:t>20</a:t>
                      </a:r>
                      <a:endParaRPr sz="1000" dirty="0">
                        <a:latin typeface="Calibri" panose="020F0502020204030204"/>
                        <a:cs typeface="Calibri" panose="020F0502020204030204"/>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lang="en-US" sz="1000" spc="-5" dirty="0" smtClean="0">
                          <a:solidFill>
                            <a:schemeClr val="tx1"/>
                          </a:solidFill>
                          <a:latin typeface="Calibri" panose="020F0502020204030204"/>
                          <a:ea typeface="+mn-ea"/>
                          <a:cs typeface="Calibri" panose="020F0502020204030204"/>
                        </a:rPr>
                        <a:t>0.053</a:t>
                      </a:r>
                      <a:endParaRPr sz="1000" spc="-5"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sz="1000" dirty="0">
                          <a:solidFill>
                            <a:schemeClr val="tx1"/>
                          </a:solidFill>
                          <a:latin typeface="Calibri" panose="020F0502020204030204"/>
                          <a:ea typeface="+mn-ea"/>
                          <a:cs typeface="Calibri" panose="020F0502020204030204"/>
                        </a:rPr>
                        <a:t>0.000</a:t>
                      </a:r>
                      <a:r>
                        <a:rPr lang="en-US" sz="1000" dirty="0">
                          <a:solidFill>
                            <a:schemeClr val="tx1"/>
                          </a:solidFill>
                          <a:latin typeface="Calibri" panose="020F0502020204030204"/>
                          <a:ea typeface="+mn-ea"/>
                          <a:cs typeface="Calibri" panose="020F0502020204030204"/>
                        </a:rPr>
                        <a:t>058</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216027">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algn="ctr">
                        <a:lnSpc>
                          <a:spcPct val="100000"/>
                        </a:lnSpc>
                      </a:pPr>
                      <a:r>
                        <a:rPr sz="1000" dirty="0">
                          <a:latin typeface="宋体" panose="02010600030101010101" pitchFamily="2" charset="-122"/>
                          <a:cs typeface="宋体" panose="02010600030101010101" pitchFamily="2" charset="-122"/>
                        </a:rPr>
                        <a:t>硫化氢</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288925" algn="l">
                        <a:lnSpc>
                          <a:spcPct val="100000"/>
                        </a:lnSpc>
                      </a:pPr>
                      <a:r>
                        <a:rPr sz="1000" dirty="0">
                          <a:latin typeface="Calibri" panose="020F0502020204030204"/>
                          <a:cs typeface="Calibri" panose="020F0502020204030204"/>
                        </a:rPr>
                        <a:t>0.33</a:t>
                      </a:r>
                      <a:r>
                        <a:rPr sz="1000" spc="20" dirty="0">
                          <a:latin typeface="Calibri" panose="020F0502020204030204"/>
                          <a:cs typeface="Calibri" panose="020F0502020204030204"/>
                        </a:rPr>
                        <a:t> </a:t>
                      </a:r>
                      <a:r>
                        <a:rPr sz="1000" dirty="0">
                          <a:latin typeface="Calibri" panose="020F0502020204030204"/>
                          <a:cs typeface="Calibri" panose="020F0502020204030204"/>
                        </a:rPr>
                        <a:t>kg/h</a:t>
                      </a: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lang="en-US" sz="1000" spc="-5" dirty="0">
                          <a:solidFill>
                            <a:schemeClr val="tx1"/>
                          </a:solidFill>
                          <a:latin typeface="Calibri" panose="020F0502020204030204"/>
                          <a:ea typeface="+mn-ea"/>
                          <a:cs typeface="Calibri" panose="020F0502020204030204"/>
                        </a:rPr>
                        <a:t>0.0013</a:t>
                      </a:r>
                      <a:r>
                        <a:rPr lang="en-US" altLang="zh-CN" sz="1000" dirty="0">
                          <a:latin typeface="+mn-lt"/>
                          <a:cs typeface="Calibri" panose="020F0502020204030204"/>
                        </a:rPr>
                        <a:t>kg/h</a:t>
                      </a:r>
                      <a:endParaRPr sz="1000" spc="-5"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sz="1000" dirty="0">
                          <a:solidFill>
                            <a:schemeClr val="tx1"/>
                          </a:solidFill>
                          <a:latin typeface="Calibri" panose="020F0502020204030204"/>
                          <a:ea typeface="+mn-ea"/>
                          <a:cs typeface="Calibri" panose="020F0502020204030204"/>
                        </a:rPr>
                        <a:t>0.00</a:t>
                      </a:r>
                      <a:r>
                        <a:rPr lang="en-US" sz="1000" dirty="0">
                          <a:solidFill>
                            <a:schemeClr val="tx1"/>
                          </a:solidFill>
                          <a:latin typeface="Calibri" panose="020F0502020204030204"/>
                          <a:ea typeface="+mn-ea"/>
                          <a:cs typeface="Calibri" panose="020F0502020204030204"/>
                        </a:rPr>
                        <a:t>072</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r h="216026">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325120" algn="l">
                        <a:lnSpc>
                          <a:spcPct val="100000"/>
                        </a:lnSpc>
                      </a:pPr>
                      <a:r>
                        <a:rPr sz="1000" spc="-5" dirty="0">
                          <a:latin typeface="宋体" panose="02010600030101010101" pitchFamily="2" charset="-122"/>
                          <a:cs typeface="宋体" panose="02010600030101010101" pitchFamily="2" charset="-122"/>
                        </a:rPr>
                        <a:t>氨（氨气）</a:t>
                      </a:r>
                      <a:endParaRPr sz="1000" dirty="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322580" algn="l">
                        <a:lnSpc>
                          <a:spcPct val="100000"/>
                        </a:lnSpc>
                      </a:pPr>
                      <a:r>
                        <a:rPr sz="1000" dirty="0">
                          <a:latin typeface="Calibri" panose="020F0502020204030204"/>
                          <a:cs typeface="Calibri" panose="020F0502020204030204"/>
                        </a:rPr>
                        <a:t>4.9</a:t>
                      </a:r>
                      <a:r>
                        <a:rPr sz="1000" spc="5" dirty="0">
                          <a:latin typeface="Calibri" panose="020F0502020204030204"/>
                          <a:cs typeface="Calibri" panose="020F0502020204030204"/>
                        </a:rPr>
                        <a:t> </a:t>
                      </a:r>
                      <a:r>
                        <a:rPr sz="1000" dirty="0">
                          <a:latin typeface="Calibri" panose="020F0502020204030204"/>
                          <a:cs typeface="Calibri" panose="020F0502020204030204"/>
                        </a:rPr>
                        <a:t>kg/h</a:t>
                      </a: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9ECF4"/>
                    </a:solidFill>
                  </a:tcPr>
                </a:tc>
                <a:tc>
                  <a:txBody>
                    <a:bodyPr/>
                    <a:lstStyle/>
                    <a:p>
                      <a:pPr marL="1905" marR="0" indent="0" algn="ctr" defTabSz="914400" eaLnBrk="1" fontAlgn="auto" latinLnBrk="0" hangingPunct="1">
                        <a:lnSpc>
                          <a:spcPct val="100000"/>
                        </a:lnSpc>
                        <a:spcBef>
                          <a:spcPts val="0"/>
                        </a:spcBef>
                        <a:spcAft>
                          <a:spcPts val="0"/>
                        </a:spcAft>
                        <a:buClrTx/>
                        <a:buSzTx/>
                        <a:buFontTx/>
                        <a:buNone/>
                        <a:defRPr/>
                      </a:pPr>
                      <a:r>
                        <a:rPr sz="1000" spc="-5" dirty="0">
                          <a:solidFill>
                            <a:schemeClr val="tx1"/>
                          </a:solidFill>
                          <a:latin typeface="Calibri" panose="020F0502020204030204"/>
                          <a:ea typeface="+mn-ea"/>
                          <a:cs typeface="Calibri" panose="020F0502020204030204"/>
                        </a:rPr>
                        <a:t>0.</a:t>
                      </a:r>
                      <a:r>
                        <a:rPr lang="en-US" sz="1000" spc="-5" dirty="0">
                          <a:solidFill>
                            <a:schemeClr val="tx1"/>
                          </a:solidFill>
                          <a:latin typeface="Calibri" panose="020F0502020204030204"/>
                          <a:ea typeface="+mn-ea"/>
                          <a:cs typeface="Calibri" panose="020F0502020204030204"/>
                        </a:rPr>
                        <a:t>008</a:t>
                      </a:r>
                      <a:r>
                        <a:rPr lang="en-US" altLang="zh-CN" sz="1000" dirty="0">
                          <a:latin typeface="+mn-lt"/>
                          <a:cs typeface="Calibri" panose="020F0502020204030204"/>
                        </a:rPr>
                        <a:t>kg/h</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9ECF4"/>
                    </a:solidFill>
                  </a:tcPr>
                </a:tc>
                <a:tc>
                  <a:txBody>
                    <a:bodyPr/>
                    <a:lstStyle/>
                    <a:p>
                      <a:pPr marL="1905" algn="ctr">
                        <a:lnSpc>
                          <a:spcPct val="100000"/>
                        </a:lnSpc>
                      </a:pPr>
                      <a:r>
                        <a:rPr sz="1000" dirty="0">
                          <a:solidFill>
                            <a:schemeClr val="tx1"/>
                          </a:solidFill>
                          <a:latin typeface="Calibri" panose="020F0502020204030204"/>
                          <a:ea typeface="+mn-ea"/>
                          <a:cs typeface="Calibri" panose="020F0502020204030204"/>
                        </a:rPr>
                        <a:t>0.00</a:t>
                      </a:r>
                      <a:r>
                        <a:rPr lang="en-US" sz="1000" dirty="0">
                          <a:solidFill>
                            <a:schemeClr val="tx1"/>
                          </a:solidFill>
                          <a:latin typeface="Calibri" panose="020F0502020204030204"/>
                          <a:ea typeface="+mn-ea"/>
                          <a:cs typeface="Calibri" panose="020F0502020204030204"/>
                        </a:rPr>
                        <a:t>186</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9ECF4"/>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307975">
                <a:tc rowSpan="6">
                  <a:txBody>
                    <a:bodyPr/>
                    <a:lstStyle/>
                    <a:p>
                      <a:pPr marL="635" algn="ctr">
                        <a:lnSpc>
                          <a:spcPct val="100000"/>
                        </a:lnSpc>
                      </a:pPr>
                      <a:r>
                        <a:rPr sz="1000" b="1" spc="5" dirty="0">
                          <a:solidFill>
                            <a:srgbClr val="FFFFFF"/>
                          </a:solidFill>
                          <a:latin typeface="宋体" panose="02010600030101010101" pitchFamily="2" charset="-122"/>
                          <a:cs typeface="宋体" panose="02010600030101010101" pitchFamily="2" charset="-122"/>
                        </a:rPr>
                        <a:t>炼油污水处</a:t>
                      </a:r>
                      <a:r>
                        <a:rPr sz="1000" b="1" dirty="0">
                          <a:solidFill>
                            <a:srgbClr val="FFFFFF"/>
                          </a:solidFill>
                          <a:latin typeface="宋体" panose="02010600030101010101" pitchFamily="2" charset="-122"/>
                          <a:cs typeface="宋体" panose="02010600030101010101" pitchFamily="2" charset="-122"/>
                        </a:rPr>
                        <a:t>理</a:t>
                      </a:r>
                      <a:r>
                        <a:rPr sz="1000" b="1" spc="-5" dirty="0">
                          <a:solidFill>
                            <a:srgbClr val="FFFFFF"/>
                          </a:solidFill>
                          <a:latin typeface="宋体" panose="02010600030101010101" pitchFamily="2" charset="-122"/>
                          <a:cs typeface="宋体" panose="02010600030101010101" pitchFamily="2" charset="-122"/>
                        </a:rPr>
                        <a:t>场</a:t>
                      </a:r>
                      <a:r>
                        <a:rPr sz="1000" b="1" spc="5" dirty="0">
                          <a:solidFill>
                            <a:srgbClr val="FFFFFF"/>
                          </a:solidFill>
                          <a:latin typeface="宋体" panose="02010600030101010101" pitchFamily="2" charset="-122"/>
                          <a:cs typeface="宋体" panose="02010600030101010101" pitchFamily="2" charset="-122"/>
                        </a:rPr>
                        <a:t>生</a:t>
                      </a:r>
                      <a:r>
                        <a:rPr sz="1000" b="1" dirty="0">
                          <a:solidFill>
                            <a:srgbClr val="FFFFFF"/>
                          </a:solidFill>
                          <a:latin typeface="宋体" panose="02010600030101010101" pitchFamily="2" charset="-122"/>
                          <a:cs typeface="宋体" panose="02010600030101010101" pitchFamily="2" charset="-122"/>
                        </a:rPr>
                        <a:t>物</a:t>
                      </a:r>
                      <a:endParaRPr sz="1000">
                        <a:latin typeface="宋体" panose="02010600030101010101" pitchFamily="2" charset="-122"/>
                        <a:cs typeface="宋体" panose="02010600030101010101" pitchFamily="2" charset="-122"/>
                      </a:endParaRPr>
                    </a:p>
                    <a:p>
                      <a:pPr algn="ctr">
                        <a:lnSpc>
                          <a:spcPct val="100000"/>
                        </a:lnSpc>
                      </a:pPr>
                      <a:r>
                        <a:rPr sz="1000" b="1" spc="10" dirty="0">
                          <a:solidFill>
                            <a:srgbClr val="FFFFFF"/>
                          </a:solidFill>
                          <a:latin typeface="宋体" panose="02010600030101010101" pitchFamily="2" charset="-122"/>
                          <a:cs typeface="宋体" panose="02010600030101010101" pitchFamily="2" charset="-122"/>
                        </a:rPr>
                        <a:t>脱臭（</a:t>
                      </a:r>
                      <a:r>
                        <a:rPr sz="1000" b="1" spc="-5" dirty="0">
                          <a:solidFill>
                            <a:srgbClr val="FFFFFF"/>
                          </a:solidFill>
                          <a:latin typeface="Calibri" panose="020F0502020204030204"/>
                          <a:cs typeface="Calibri" panose="020F0502020204030204"/>
                        </a:rPr>
                        <a:t>DA</a:t>
                      </a:r>
                      <a:r>
                        <a:rPr sz="1000" b="1" dirty="0">
                          <a:solidFill>
                            <a:srgbClr val="FFFFFF"/>
                          </a:solidFill>
                          <a:latin typeface="Calibri" panose="020F0502020204030204"/>
                          <a:cs typeface="Calibri" panose="020F0502020204030204"/>
                        </a:rPr>
                        <a:t>02</a:t>
                      </a:r>
                      <a:r>
                        <a:rPr sz="1000" b="1" spc="-5" dirty="0">
                          <a:solidFill>
                            <a:srgbClr val="FFFFFF"/>
                          </a:solidFill>
                          <a:latin typeface="Calibri" panose="020F0502020204030204"/>
                          <a:cs typeface="Calibri" panose="020F0502020204030204"/>
                        </a:rPr>
                        <a:t>8</a:t>
                      </a:r>
                      <a:r>
                        <a:rPr sz="1000" b="1" dirty="0">
                          <a:solidFill>
                            <a:srgbClr val="FFFFFF"/>
                          </a:solidFill>
                          <a:latin typeface="宋体" panose="02010600030101010101" pitchFamily="2" charset="-122"/>
                          <a:cs typeface="宋体" panose="02010600030101010101" pitchFamily="2" charset="-122"/>
                        </a:rPr>
                        <a:t>）</a:t>
                      </a:r>
                      <a:endParaRPr sz="100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rowSpan="6">
                  <a:txBody>
                    <a:bodyPr/>
                    <a:lstStyle/>
                    <a:p>
                      <a:pPr marL="20320" marR="12700" algn="ctr">
                        <a:lnSpc>
                          <a:spcPts val="1130"/>
                        </a:lnSpc>
                      </a:pPr>
                      <a:r>
                        <a:rPr sz="1000" dirty="0">
                          <a:latin typeface="宋体" panose="02010600030101010101" pitchFamily="2" charset="-122"/>
                          <a:cs typeface="宋体" panose="02010600030101010101" pitchFamily="2" charset="-122"/>
                        </a:rPr>
                        <a:t>《石油炼制工业污染物排放 标准》（</a:t>
                      </a:r>
                      <a:r>
                        <a:rPr sz="1000" spc="-5" dirty="0">
                          <a:latin typeface="Calibri" panose="020F0502020204030204"/>
                          <a:cs typeface="Calibri" panose="020F0502020204030204"/>
                        </a:rPr>
                        <a:t>G</a:t>
                      </a:r>
                      <a:r>
                        <a:rPr sz="1000" dirty="0">
                          <a:latin typeface="Calibri" panose="020F0502020204030204"/>
                          <a:cs typeface="Calibri" panose="020F0502020204030204"/>
                        </a:rPr>
                        <a:t>B</a:t>
                      </a:r>
                      <a:r>
                        <a:rPr sz="1000" spc="20" dirty="0">
                          <a:latin typeface="Calibri" panose="020F0502020204030204"/>
                          <a:cs typeface="Calibri" panose="020F0502020204030204"/>
                        </a:rPr>
                        <a:t> </a:t>
                      </a:r>
                      <a:r>
                        <a:rPr sz="1000" spc="-5" dirty="0">
                          <a:latin typeface="Calibri" panose="020F0502020204030204"/>
                          <a:cs typeface="Calibri" panose="020F0502020204030204"/>
                        </a:rPr>
                        <a:t>31570-</a:t>
                      </a:r>
                      <a:r>
                        <a:rPr sz="1000" dirty="0">
                          <a:latin typeface="Calibri" panose="020F0502020204030204"/>
                          <a:cs typeface="Calibri" panose="020F0502020204030204"/>
                        </a:rPr>
                        <a:t>2</a:t>
                      </a:r>
                      <a:r>
                        <a:rPr sz="1000" spc="5" dirty="0">
                          <a:latin typeface="Calibri" panose="020F0502020204030204"/>
                          <a:cs typeface="Calibri" panose="020F0502020204030204"/>
                        </a:rPr>
                        <a:t>0</a:t>
                      </a:r>
                      <a:r>
                        <a:rPr sz="1000" dirty="0">
                          <a:latin typeface="Calibri" panose="020F0502020204030204"/>
                          <a:cs typeface="Calibri" panose="020F0502020204030204"/>
                        </a:rPr>
                        <a:t>1</a:t>
                      </a:r>
                      <a:r>
                        <a:rPr sz="1000" spc="10" dirty="0">
                          <a:latin typeface="Calibri" panose="020F0502020204030204"/>
                          <a:cs typeface="Calibri" panose="020F0502020204030204"/>
                        </a:rPr>
                        <a:t>5</a:t>
                      </a:r>
                      <a:r>
                        <a:rPr sz="1000" dirty="0">
                          <a:latin typeface="宋体" panose="02010600030101010101" pitchFamily="2" charset="-122"/>
                          <a:cs typeface="宋体" panose="02010600030101010101" pitchFamily="2" charset="-122"/>
                        </a:rPr>
                        <a:t>）</a:t>
                      </a:r>
                    </a:p>
                    <a:p>
                      <a:pPr algn="ctr">
                        <a:lnSpc>
                          <a:spcPts val="1175"/>
                        </a:lnSpc>
                      </a:pPr>
                      <a:r>
                        <a:rPr sz="1000" spc="-5" dirty="0">
                          <a:latin typeface="宋体" panose="02010600030101010101" pitchFamily="2" charset="-122"/>
                          <a:cs typeface="宋体" panose="02010600030101010101" pitchFamily="2" charset="-122"/>
                        </a:rPr>
                        <a:t>表</a:t>
                      </a:r>
                      <a:r>
                        <a:rPr sz="1000" dirty="0">
                          <a:latin typeface="Calibri" panose="020F0502020204030204"/>
                          <a:cs typeface="Calibri" panose="020F0502020204030204"/>
                        </a:rPr>
                        <a:t>4</a:t>
                      </a:r>
                    </a:p>
                    <a:p>
                      <a:pPr algn="ctr">
                        <a:lnSpc>
                          <a:spcPct val="100000"/>
                        </a:lnSpc>
                      </a:pPr>
                      <a:r>
                        <a:rPr sz="1000" dirty="0">
                          <a:latin typeface="宋体" panose="02010600030101010101" pitchFamily="2" charset="-122"/>
                          <a:cs typeface="宋体" panose="02010600030101010101" pitchFamily="2" charset="-122"/>
                        </a:rPr>
                        <a:t>《恶臭污染物排放标准》</a:t>
                      </a:r>
                    </a:p>
                    <a:p>
                      <a:pPr marL="635" algn="ctr">
                        <a:lnSpc>
                          <a:spcPct val="100000"/>
                        </a:lnSpc>
                      </a:pPr>
                      <a:r>
                        <a:rPr sz="1000" dirty="0">
                          <a:latin typeface="宋体" panose="02010600030101010101" pitchFamily="2" charset="-122"/>
                          <a:cs typeface="宋体" panose="02010600030101010101" pitchFamily="2" charset="-122"/>
                        </a:rPr>
                        <a:t>（</a:t>
                      </a:r>
                      <a:r>
                        <a:rPr sz="1000" spc="-5" dirty="0">
                          <a:latin typeface="Calibri" panose="020F0502020204030204"/>
                          <a:cs typeface="Calibri" panose="020F0502020204030204"/>
                        </a:rPr>
                        <a:t>G</a:t>
                      </a:r>
                      <a:r>
                        <a:rPr sz="1000" dirty="0">
                          <a:latin typeface="Calibri" panose="020F0502020204030204"/>
                          <a:cs typeface="Calibri" panose="020F0502020204030204"/>
                        </a:rPr>
                        <a:t>B</a:t>
                      </a:r>
                      <a:r>
                        <a:rPr sz="1000" spc="10" dirty="0">
                          <a:latin typeface="Calibri" panose="020F0502020204030204"/>
                          <a:cs typeface="Calibri" panose="020F0502020204030204"/>
                        </a:rPr>
                        <a:t> </a:t>
                      </a:r>
                      <a:r>
                        <a:rPr sz="1000" dirty="0">
                          <a:latin typeface="Calibri" panose="020F0502020204030204"/>
                          <a:cs typeface="Calibri" panose="020F0502020204030204"/>
                        </a:rPr>
                        <a:t>145</a:t>
                      </a:r>
                      <a:r>
                        <a:rPr sz="1000" spc="-5" dirty="0">
                          <a:latin typeface="Calibri" panose="020F0502020204030204"/>
                          <a:cs typeface="Calibri" panose="020F0502020204030204"/>
                        </a:rPr>
                        <a:t>5</a:t>
                      </a:r>
                      <a:r>
                        <a:rPr sz="1000" dirty="0">
                          <a:latin typeface="Calibri" panose="020F0502020204030204"/>
                          <a:cs typeface="Calibri" panose="020F0502020204030204"/>
                        </a:rPr>
                        <a:t>4</a:t>
                      </a:r>
                      <a:r>
                        <a:rPr sz="1000" spc="-5" dirty="0">
                          <a:latin typeface="Calibri" panose="020F0502020204030204"/>
                          <a:cs typeface="Calibri" panose="020F0502020204030204"/>
                        </a:rPr>
                        <a:t>-</a:t>
                      </a:r>
                      <a:r>
                        <a:rPr sz="1000" dirty="0">
                          <a:latin typeface="Calibri" panose="020F0502020204030204"/>
                          <a:cs typeface="Calibri" panose="020F0502020204030204"/>
                        </a:rPr>
                        <a:t>1</a:t>
                      </a:r>
                      <a:r>
                        <a:rPr sz="1000" spc="5" dirty="0">
                          <a:latin typeface="Calibri" panose="020F0502020204030204"/>
                          <a:cs typeface="Calibri" panose="020F0502020204030204"/>
                        </a:rPr>
                        <a:t>9</a:t>
                      </a:r>
                      <a:r>
                        <a:rPr sz="1000" dirty="0">
                          <a:latin typeface="Calibri" panose="020F0502020204030204"/>
                          <a:cs typeface="Calibri" panose="020F0502020204030204"/>
                        </a:rPr>
                        <a:t>9</a:t>
                      </a:r>
                      <a:r>
                        <a:rPr sz="1000" spc="10" dirty="0">
                          <a:latin typeface="Calibri" panose="020F0502020204030204"/>
                          <a:cs typeface="Calibri" panose="020F0502020204030204"/>
                        </a:rPr>
                        <a:t>3</a:t>
                      </a:r>
                      <a:r>
                        <a:rPr sz="1000" dirty="0">
                          <a:latin typeface="宋体" panose="02010600030101010101" pitchFamily="2" charset="-122"/>
                          <a:cs typeface="宋体" panose="02010600030101010101" pitchFamily="2" charset="-122"/>
                        </a:rPr>
                        <a:t>）</a:t>
                      </a:r>
                      <a:r>
                        <a:rPr sz="1000" spc="10" dirty="0">
                          <a:latin typeface="宋体" panose="02010600030101010101" pitchFamily="2" charset="-122"/>
                          <a:cs typeface="宋体" panose="02010600030101010101" pitchFamily="2" charset="-122"/>
                        </a:rPr>
                        <a:t>表</a:t>
                      </a:r>
                      <a:r>
                        <a:rPr sz="1000" dirty="0">
                          <a:latin typeface="Calibri" panose="020F0502020204030204"/>
                          <a:cs typeface="Calibri" panose="020F0502020204030204"/>
                        </a:rPr>
                        <a:t>2</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325120" algn="l">
                        <a:lnSpc>
                          <a:spcPct val="100000"/>
                        </a:lnSpc>
                      </a:pPr>
                      <a:r>
                        <a:rPr sz="1000" dirty="0">
                          <a:latin typeface="宋体" panose="02010600030101010101" pitchFamily="2" charset="-122"/>
                          <a:cs typeface="宋体" panose="02010600030101010101" pitchFamily="2" charset="-122"/>
                        </a:rPr>
                        <a:t>非甲烷总烃</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spc="-5" dirty="0" smtClean="0">
                          <a:latin typeface="Calibri" panose="020F0502020204030204"/>
                          <a:cs typeface="Calibri" panose="020F0502020204030204"/>
                        </a:rPr>
                        <a:t>120</a:t>
                      </a:r>
                      <a:endParaRPr sz="1000" dirty="0">
                        <a:latin typeface="Calibri" panose="020F0502020204030204"/>
                        <a:cs typeface="Calibri" panose="020F0502020204030204"/>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lang="en-US" sz="1000" spc="-5" dirty="0" smtClean="0">
                          <a:solidFill>
                            <a:schemeClr val="tx1"/>
                          </a:solidFill>
                          <a:latin typeface="Calibri" panose="020F0502020204030204"/>
                          <a:ea typeface="+mn-ea"/>
                          <a:cs typeface="Calibri" panose="020F0502020204030204"/>
                        </a:rPr>
                        <a:t>5.77</a:t>
                      </a:r>
                      <a:endParaRPr sz="1000" spc="-5"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D0D7E8"/>
                    </a:solidFill>
                  </a:tcPr>
                </a:tc>
                <a:tc>
                  <a:txBody>
                    <a:bodyPr/>
                    <a:lstStyle/>
                    <a:p>
                      <a:pPr marL="1905" algn="ctr">
                        <a:lnSpc>
                          <a:spcPct val="100000"/>
                        </a:lnSpc>
                      </a:pPr>
                      <a:r>
                        <a:rPr lang="en-US" sz="1000" dirty="0">
                          <a:solidFill>
                            <a:schemeClr val="tx1"/>
                          </a:solidFill>
                          <a:latin typeface="Calibri" panose="020F0502020204030204"/>
                          <a:ea typeface="+mn-ea"/>
                          <a:cs typeface="Calibri" panose="020F0502020204030204"/>
                        </a:rPr>
                        <a:t>0.145</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D0D7E8"/>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r h="196087">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gn="ctr">
                        <a:lnSpc>
                          <a:spcPct val="100000"/>
                        </a:lnSpc>
                      </a:pPr>
                      <a:r>
                        <a:rPr sz="1000" dirty="0">
                          <a:latin typeface="宋体" panose="02010600030101010101" pitchFamily="2" charset="-122"/>
                          <a:cs typeface="宋体" panose="02010600030101010101" pitchFamily="2" charset="-122"/>
                        </a:rPr>
                        <a:t>苯</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sz="1000" dirty="0" smtClean="0">
                          <a:latin typeface="Calibri" panose="020F0502020204030204"/>
                          <a:cs typeface="Calibri" panose="020F0502020204030204"/>
                        </a:rPr>
                        <a:t>4</a:t>
                      </a:r>
                      <a:endParaRPr sz="1000" dirty="0">
                        <a:latin typeface="Calibri" panose="020F0502020204030204"/>
                        <a:cs typeface="Calibri" panose="020F0502020204030204"/>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lang="en-US" sz="1000" dirty="0" smtClean="0">
                          <a:solidFill>
                            <a:schemeClr val="tx1"/>
                          </a:solidFill>
                          <a:latin typeface="Calibri" panose="020F0502020204030204"/>
                          <a:ea typeface="+mn-ea"/>
                          <a:cs typeface="Calibri" panose="020F0502020204030204"/>
                        </a:rPr>
                        <a:t>0.02</a:t>
                      </a:r>
                      <a:endParaRPr sz="1000"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sz="1000" dirty="0">
                          <a:solidFill>
                            <a:schemeClr val="tx1"/>
                          </a:solidFill>
                          <a:latin typeface="Calibri" panose="020F0502020204030204"/>
                          <a:ea typeface="+mn-ea"/>
                          <a:cs typeface="Calibri" panose="020F0502020204030204"/>
                        </a:rPr>
                        <a:t>0.0</a:t>
                      </a:r>
                      <a:r>
                        <a:rPr lang="en-US" sz="1000" dirty="0">
                          <a:solidFill>
                            <a:schemeClr val="tx1"/>
                          </a:solidFill>
                          <a:latin typeface="Calibri" panose="020F0502020204030204"/>
                          <a:ea typeface="+mn-ea"/>
                          <a:cs typeface="Calibri" panose="020F0502020204030204"/>
                        </a:rPr>
                        <a:t>05</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307975">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dirty="0">
                          <a:latin typeface="宋体" panose="02010600030101010101" pitchFamily="2" charset="-122"/>
                          <a:cs typeface="宋体" panose="02010600030101010101" pitchFamily="2" charset="-122"/>
                        </a:rPr>
                        <a:t>甲苯</a:t>
                      </a:r>
                      <a:endParaRPr sz="100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spc="-5" dirty="0" smtClean="0">
                          <a:latin typeface="Calibri" panose="020F0502020204030204"/>
                          <a:cs typeface="Calibri" panose="020F0502020204030204"/>
                        </a:rPr>
                        <a:t>15</a:t>
                      </a:r>
                      <a:endParaRPr sz="1000" dirty="0">
                        <a:latin typeface="Calibri" panose="020F0502020204030204"/>
                        <a:cs typeface="Calibri" panose="020F0502020204030204"/>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lang="en-US" sz="1000" dirty="0" smtClean="0">
                          <a:solidFill>
                            <a:schemeClr val="tx1"/>
                          </a:solidFill>
                          <a:latin typeface="Calibri" panose="020F0502020204030204"/>
                          <a:ea typeface="+mn-ea"/>
                          <a:cs typeface="Calibri" panose="020F0502020204030204"/>
                        </a:rPr>
                        <a:t>0.048</a:t>
                      </a:r>
                      <a:endParaRPr sz="1000"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sz="1000" dirty="0">
                          <a:solidFill>
                            <a:schemeClr val="tx1"/>
                          </a:solidFill>
                          <a:latin typeface="Calibri" panose="020F0502020204030204"/>
                          <a:ea typeface="+mn-ea"/>
                          <a:cs typeface="Calibri" panose="020F0502020204030204"/>
                        </a:rPr>
                        <a:t>0.0</a:t>
                      </a:r>
                      <a:r>
                        <a:rPr lang="en-US" sz="1000" dirty="0">
                          <a:solidFill>
                            <a:schemeClr val="tx1"/>
                          </a:solidFill>
                          <a:latin typeface="Calibri" panose="020F0502020204030204"/>
                          <a:ea typeface="+mn-ea"/>
                          <a:cs typeface="Calibri" panose="020F0502020204030204"/>
                        </a:rPr>
                        <a:t>0126</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r h="307975">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gn="ctr">
                        <a:lnSpc>
                          <a:spcPct val="100000"/>
                        </a:lnSpc>
                      </a:pPr>
                      <a:r>
                        <a:rPr sz="1000" dirty="0">
                          <a:latin typeface="宋体" panose="02010600030101010101" pitchFamily="2" charset="-122"/>
                          <a:cs typeface="宋体" panose="02010600030101010101" pitchFamily="2" charset="-122"/>
                        </a:rPr>
                        <a:t>二甲苯</a:t>
                      </a:r>
                      <a:endParaRPr sz="100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sz="1000" spc="-5" dirty="0" smtClean="0">
                          <a:latin typeface="Calibri" panose="020F0502020204030204"/>
                          <a:cs typeface="Calibri" panose="020F0502020204030204"/>
                        </a:rPr>
                        <a:t>20</a:t>
                      </a:r>
                      <a:endParaRPr sz="1000" dirty="0">
                        <a:latin typeface="Calibri" panose="020F0502020204030204"/>
                        <a:cs typeface="Calibri" panose="020F0502020204030204"/>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lang="en-US" sz="1000" dirty="0" smtClean="0">
                          <a:solidFill>
                            <a:schemeClr val="tx1"/>
                          </a:solidFill>
                          <a:latin typeface="Calibri" panose="020F0502020204030204"/>
                          <a:ea typeface="+mn-ea"/>
                          <a:cs typeface="Calibri" panose="020F0502020204030204"/>
                        </a:rPr>
                        <a:t>0.037</a:t>
                      </a:r>
                      <a:endParaRPr sz="1000"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lang="en-US" sz="1000" dirty="0">
                          <a:solidFill>
                            <a:schemeClr val="tx1"/>
                          </a:solidFill>
                          <a:latin typeface="Calibri" panose="020F0502020204030204"/>
                          <a:ea typeface="+mn-ea"/>
                          <a:cs typeface="Calibri" panose="020F0502020204030204"/>
                        </a:rPr>
                        <a:t>0.000095</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308000">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gn="ctr">
                        <a:lnSpc>
                          <a:spcPct val="100000"/>
                        </a:lnSpc>
                      </a:pPr>
                      <a:r>
                        <a:rPr sz="1000" dirty="0">
                          <a:latin typeface="宋体" panose="02010600030101010101" pitchFamily="2" charset="-122"/>
                          <a:cs typeface="宋体" panose="02010600030101010101" pitchFamily="2" charset="-122"/>
                        </a:rPr>
                        <a:t>硫化氢</a:t>
                      </a:r>
                      <a:endParaRPr sz="1000">
                        <a:latin typeface="宋体" panose="02010600030101010101" pitchFamily="2" charset="-122"/>
                        <a:cs typeface="宋体" panose="02010600030101010101" pitchFamily="2" charset="-122"/>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288925" algn="l">
                        <a:lnSpc>
                          <a:spcPct val="100000"/>
                        </a:lnSpc>
                      </a:pPr>
                      <a:r>
                        <a:rPr sz="1000" dirty="0">
                          <a:latin typeface="Calibri" panose="020F0502020204030204"/>
                          <a:cs typeface="Calibri" panose="020F0502020204030204"/>
                        </a:rPr>
                        <a:t>0.33</a:t>
                      </a:r>
                      <a:r>
                        <a:rPr sz="1000" spc="20" dirty="0">
                          <a:latin typeface="Calibri" panose="020F0502020204030204"/>
                          <a:cs typeface="Calibri" panose="020F0502020204030204"/>
                        </a:rPr>
                        <a:t> </a:t>
                      </a:r>
                      <a:r>
                        <a:rPr sz="1000" dirty="0">
                          <a:latin typeface="Calibri" panose="020F0502020204030204"/>
                          <a:cs typeface="Calibri" panose="020F0502020204030204"/>
                        </a:rPr>
                        <a:t>kg/h</a:t>
                      </a: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D0D7E8"/>
                    </a:solidFill>
                  </a:tcPr>
                </a:tc>
                <a:tc>
                  <a:txBody>
                    <a:bodyPr/>
                    <a:lstStyle/>
                    <a:p>
                      <a:pPr marL="1905" marR="0" indent="0" algn="ctr" defTabSz="914400" eaLnBrk="1" fontAlgn="auto" latinLnBrk="0" hangingPunct="1">
                        <a:lnSpc>
                          <a:spcPct val="100000"/>
                        </a:lnSpc>
                        <a:spcBef>
                          <a:spcPts val="0"/>
                        </a:spcBef>
                        <a:spcAft>
                          <a:spcPts val="0"/>
                        </a:spcAft>
                        <a:buClrTx/>
                        <a:buSzTx/>
                        <a:buFontTx/>
                        <a:buNone/>
                        <a:defRPr/>
                      </a:pPr>
                      <a:r>
                        <a:rPr sz="1000" dirty="0">
                          <a:solidFill>
                            <a:schemeClr val="tx1"/>
                          </a:solidFill>
                          <a:latin typeface="Calibri" panose="020F0502020204030204"/>
                          <a:ea typeface="+mn-ea"/>
                          <a:cs typeface="Calibri" panose="020F0502020204030204"/>
                        </a:rPr>
                        <a:t>0.0</a:t>
                      </a:r>
                      <a:r>
                        <a:rPr lang="en-US" sz="1000" dirty="0">
                          <a:solidFill>
                            <a:schemeClr val="tx1"/>
                          </a:solidFill>
                          <a:latin typeface="Calibri" panose="020F0502020204030204"/>
                          <a:ea typeface="+mn-ea"/>
                          <a:cs typeface="Calibri" panose="020F0502020204030204"/>
                        </a:rPr>
                        <a:t>0025</a:t>
                      </a:r>
                      <a:r>
                        <a:rPr lang="en-US" altLang="zh-CN" sz="1000" dirty="0">
                          <a:latin typeface="+mn-lt"/>
                          <a:cs typeface="Calibri" panose="020F0502020204030204"/>
                        </a:rPr>
                        <a:t>kg/h</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905" algn="ctr">
                        <a:lnSpc>
                          <a:spcPct val="100000"/>
                        </a:lnSpc>
                      </a:pPr>
                      <a:r>
                        <a:rPr sz="1000" dirty="0">
                          <a:solidFill>
                            <a:schemeClr val="tx1"/>
                          </a:solidFill>
                          <a:latin typeface="Calibri" panose="020F0502020204030204"/>
                          <a:ea typeface="+mn-ea"/>
                          <a:cs typeface="Calibri" panose="020F0502020204030204"/>
                        </a:rPr>
                        <a:t>0.000</a:t>
                      </a:r>
                      <a:r>
                        <a:rPr lang="en-US" sz="1000" dirty="0">
                          <a:solidFill>
                            <a:schemeClr val="tx1"/>
                          </a:solidFill>
                          <a:latin typeface="Calibri" panose="020F0502020204030204"/>
                          <a:ea typeface="+mn-ea"/>
                          <a:cs typeface="Calibri" panose="020F0502020204030204"/>
                        </a:rPr>
                        <a:t>53</a:t>
                      </a:r>
                      <a:r>
                        <a:rPr sz="1000" dirty="0">
                          <a:solidFill>
                            <a:schemeClr val="tx1"/>
                          </a:solidFill>
                          <a:latin typeface="Calibri" panose="020F0502020204030204"/>
                          <a:ea typeface="+mn-ea"/>
                          <a:cs typeface="Calibri" panose="020F0502020204030204"/>
                        </a:rPr>
                        <a:t> </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1270" algn="ctr">
                        <a:lnSpc>
                          <a:spcPct val="100000"/>
                        </a:lnSpc>
                      </a:pPr>
                      <a:r>
                        <a:rPr sz="1000" dirty="0">
                          <a:latin typeface="Calibri" panose="020F0502020204030204"/>
                          <a:cs typeface="Calibri" panose="020F0502020204030204"/>
                        </a:rPr>
                        <a:t>/</a:t>
                      </a:r>
                      <a:endParaRPr sz="1000">
                        <a:latin typeface="Calibri" panose="020F0502020204030204"/>
                        <a:cs typeface="Calibri" panose="020F0502020204030204"/>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r h="307987">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vMerge="1">
                  <a:txBody>
                    <a:bodyPr/>
                    <a:lstStyle/>
                    <a:p>
                      <a:endParaRPr lang="zh-CN"/>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325120" algn="l">
                        <a:lnSpc>
                          <a:spcPct val="100000"/>
                        </a:lnSpc>
                      </a:pPr>
                      <a:r>
                        <a:rPr sz="1000" dirty="0">
                          <a:latin typeface="宋体" panose="02010600030101010101" pitchFamily="2" charset="-122"/>
                          <a:cs typeface="宋体" panose="02010600030101010101" pitchFamily="2" charset="-122"/>
                        </a:rPr>
                        <a:t>氨（氨气）</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322580" algn="l">
                        <a:lnSpc>
                          <a:spcPct val="100000"/>
                        </a:lnSpc>
                      </a:pPr>
                      <a:r>
                        <a:rPr sz="1000" dirty="0">
                          <a:latin typeface="Calibri" panose="020F0502020204030204"/>
                          <a:cs typeface="Calibri" panose="020F0502020204030204"/>
                        </a:rPr>
                        <a:t>4.9</a:t>
                      </a:r>
                      <a:r>
                        <a:rPr sz="1000" spc="10" dirty="0">
                          <a:latin typeface="Calibri" panose="020F0502020204030204"/>
                          <a:cs typeface="Calibri" panose="020F0502020204030204"/>
                        </a:rPr>
                        <a:t> </a:t>
                      </a:r>
                      <a:r>
                        <a:rPr sz="1000" dirty="0">
                          <a:latin typeface="Calibri" panose="020F0502020204030204"/>
                          <a:cs typeface="Calibri" panose="020F0502020204030204"/>
                        </a:rPr>
                        <a:t>kg/h</a:t>
                      </a: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9ECF4"/>
                    </a:solidFill>
                  </a:tcPr>
                </a:tc>
                <a:tc>
                  <a:txBody>
                    <a:bodyPr/>
                    <a:lstStyle/>
                    <a:p>
                      <a:pPr marL="1905" marR="0" indent="0" algn="ctr" defTabSz="914400" eaLnBrk="1" fontAlgn="auto" latinLnBrk="0" hangingPunct="1">
                        <a:lnSpc>
                          <a:spcPct val="100000"/>
                        </a:lnSpc>
                        <a:spcBef>
                          <a:spcPts val="0"/>
                        </a:spcBef>
                        <a:spcAft>
                          <a:spcPts val="0"/>
                        </a:spcAft>
                        <a:buClrTx/>
                        <a:buSzTx/>
                        <a:buFontTx/>
                        <a:buNone/>
                        <a:defRPr/>
                      </a:pPr>
                      <a:r>
                        <a:rPr lang="en-US" sz="1000" dirty="0">
                          <a:solidFill>
                            <a:schemeClr val="tx1"/>
                          </a:solidFill>
                          <a:latin typeface="Calibri" panose="020F0502020204030204"/>
                          <a:ea typeface="+mn-ea"/>
                          <a:cs typeface="Calibri" panose="020F0502020204030204"/>
                        </a:rPr>
                        <a:t>0.006</a:t>
                      </a:r>
                      <a:r>
                        <a:rPr lang="en-US" altLang="zh-CN" sz="1000" dirty="0">
                          <a:latin typeface="+mn-lt"/>
                          <a:cs typeface="Calibri" panose="020F0502020204030204"/>
                        </a:rPr>
                        <a:t>kg/h</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905" algn="ctr">
                        <a:lnSpc>
                          <a:spcPct val="100000"/>
                        </a:lnSpc>
                      </a:pPr>
                      <a:r>
                        <a:rPr lang="en-US" sz="1000" dirty="0" smtClean="0">
                          <a:solidFill>
                            <a:schemeClr val="tx1"/>
                          </a:solidFill>
                          <a:latin typeface="Calibri" panose="020F0502020204030204"/>
                          <a:ea typeface="+mn-ea"/>
                          <a:cs typeface="Calibri" panose="020F0502020204030204"/>
                        </a:rPr>
                        <a:t>0.0012</a:t>
                      </a:r>
                      <a:endParaRPr sz="1000" dirty="0">
                        <a:solidFill>
                          <a:schemeClr val="tx1"/>
                        </a:solidFill>
                        <a:latin typeface="Calibri" panose="020F0502020204030204"/>
                        <a:ea typeface="+mn-ea"/>
                        <a:cs typeface="Calibri" panose="020F0502020204030204"/>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1270" algn="ctr">
                        <a:lnSpc>
                          <a:spcPct val="100000"/>
                        </a:lnSpc>
                      </a:pPr>
                      <a:r>
                        <a:rPr sz="1000" dirty="0">
                          <a:latin typeface="Calibri" panose="020F0502020204030204"/>
                          <a:cs typeface="Calibri" panose="020F0502020204030204"/>
                        </a:rPr>
                        <a:t>/</a:t>
                      </a: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bl>
          </a:graphicData>
        </a:graphic>
      </p:graphicFrame>
      <p:sp>
        <p:nvSpPr>
          <p:cNvPr id="19" name="矩形 18"/>
          <p:cNvSpPr/>
          <p:nvPr/>
        </p:nvSpPr>
        <p:spPr>
          <a:xfrm>
            <a:off x="2067949" y="200471"/>
            <a:ext cx="5008102" cy="581057"/>
          </a:xfrm>
          <a:prstGeom prst="rect">
            <a:avLst/>
          </a:prstGeom>
        </p:spPr>
        <p:txBody>
          <a:bodyPr wrap="none">
            <a:spAutoFit/>
          </a:bodyPr>
          <a:lstStyle/>
          <a:p>
            <a:pP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二、</a:t>
            </a:r>
            <a:r>
              <a:rPr lang="zh-CN" altLang="en-US" sz="2400" b="1" dirty="0">
                <a:latin typeface="微软雅黑" panose="020B0503020204020204" charset="-122"/>
                <a:ea typeface="微软雅黑" panose="020B0503020204020204" charset="-122"/>
              </a:rPr>
              <a:t>废气排放信息一览表</a:t>
            </a:r>
            <a:r>
              <a:rPr lang="en-US" altLang="zh-CN" sz="2400" b="1" dirty="0">
                <a:latin typeface="微软雅黑" panose="020B0503020204020204" charset="-122"/>
                <a:ea typeface="微软雅黑" panose="020B0503020204020204" charset="-122"/>
              </a:rPr>
              <a:t>(</a:t>
            </a:r>
            <a:r>
              <a:rPr lang="en-US" altLang="zh-CN" sz="2400" b="1" dirty="0" smtClean="0">
                <a:latin typeface="微软雅黑" panose="020B0503020204020204" charset="-122"/>
                <a:ea typeface="微软雅黑" panose="020B0503020204020204" charset="-122"/>
              </a:rPr>
              <a:t>2022Q1)</a:t>
            </a:r>
            <a:endParaRPr lang="en-US" altLang="zh-CN" sz="2400" b="1" dirty="0">
              <a:latin typeface="微软雅黑" panose="020B0503020204020204" charset="-122"/>
              <a:ea typeface="微软雅黑" panose="020B0503020204020204" charset="-122"/>
              <a:cs typeface="Heiti SC 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7</a:t>
            </a:fld>
            <a:endParaRPr lang="zh-CN" altLang="en-US" sz="1800" b="1" dirty="0"/>
          </a:p>
        </p:txBody>
      </p:sp>
      <p:sp>
        <p:nvSpPr>
          <p:cNvPr id="5" name="TextBox 4"/>
          <p:cNvSpPr txBox="1"/>
          <p:nvPr/>
        </p:nvSpPr>
        <p:spPr>
          <a:xfrm>
            <a:off x="611560" y="889896"/>
            <a:ext cx="1170513" cy="338554"/>
          </a:xfrm>
          <a:prstGeom prst="rect">
            <a:avLst/>
          </a:prstGeom>
          <a:noFill/>
        </p:spPr>
        <p:txBody>
          <a:bodyPr wrap="none" rtlCol="0">
            <a:spAutoFit/>
          </a:bodyPr>
          <a:lstStyle/>
          <a:p>
            <a:r>
              <a:rPr lang="en-US" altLang="zh-CN" sz="1600" b="1" dirty="0"/>
              <a:t>2.</a:t>
            </a:r>
            <a:r>
              <a:rPr lang="zh-CN" altLang="en-US" sz="1600" b="1" dirty="0"/>
              <a:t>化工片区</a:t>
            </a:r>
          </a:p>
        </p:txBody>
      </p:sp>
      <p:graphicFrame>
        <p:nvGraphicFramePr>
          <p:cNvPr id="12" name="表格 11"/>
          <p:cNvGraphicFramePr>
            <a:graphicFrameLocks noGrp="1"/>
          </p:cNvGraphicFramePr>
          <p:nvPr>
            <p:extLst>
              <p:ext uri="{D42A27DB-BD31-4B8C-83A1-F6EECF244321}">
                <p14:modId xmlns:p14="http://schemas.microsoft.com/office/powerpoint/2010/main" val="515092120"/>
              </p:ext>
            </p:extLst>
          </p:nvPr>
        </p:nvGraphicFramePr>
        <p:xfrm>
          <a:off x="589072" y="1259057"/>
          <a:ext cx="7996411" cy="3258539"/>
        </p:xfrm>
        <a:graphic>
          <a:graphicData uri="http://schemas.openxmlformats.org/drawingml/2006/table">
            <a:tbl>
              <a:tblPr firstRow="1" firstCol="1" bandRow="1">
                <a:tableStyleId>{5C22544A-7EE6-4342-B048-85BDC9FD1C3A}</a:tableStyleId>
              </a:tblPr>
              <a:tblGrid>
                <a:gridCol w="1572843"/>
                <a:gridCol w="1339465"/>
                <a:gridCol w="1082344"/>
                <a:gridCol w="1200521"/>
                <a:gridCol w="988672"/>
                <a:gridCol w="1153451"/>
                <a:gridCol w="659115"/>
              </a:tblGrid>
              <a:tr h="333729">
                <a:tc>
                  <a:txBody>
                    <a:bodyPr/>
                    <a:lstStyle/>
                    <a:p>
                      <a:pPr algn="ctr">
                        <a:spcAft>
                          <a:spcPts val="0"/>
                        </a:spcAft>
                      </a:pPr>
                      <a:r>
                        <a:rPr lang="zh-CN" sz="1000" kern="0" dirty="0">
                          <a:effectLst/>
                        </a:rPr>
                        <a:t>废气排放口编号位置</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000" kern="0" dirty="0">
                          <a:effectLst/>
                        </a:rPr>
                        <a:t>执行的排放标准</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000" kern="0" dirty="0">
                          <a:effectLst/>
                        </a:rPr>
                        <a:t>大气污染物名称</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000" kern="0" dirty="0">
                          <a:effectLst/>
                        </a:rPr>
                        <a:t>规定排放限值</a:t>
                      </a:r>
                      <a:r>
                        <a:rPr lang="zh-CN" altLang="en-US" sz="1000" kern="0" dirty="0">
                          <a:effectLst/>
                        </a:rPr>
                        <a:t>（</a:t>
                      </a:r>
                      <a:r>
                        <a:rPr lang="en-US" altLang="zh-CN" sz="1000" kern="0" dirty="0">
                          <a:effectLst/>
                        </a:rPr>
                        <a:t>mg/m</a:t>
                      </a:r>
                      <a:r>
                        <a:rPr lang="en-US" altLang="zh-CN" sz="1000" kern="0" baseline="30000" dirty="0">
                          <a:effectLst/>
                        </a:rPr>
                        <a:t>3</a:t>
                      </a:r>
                      <a:r>
                        <a:rPr lang="zh-CN" altLang="en-US" sz="1000" kern="0" dirty="0">
                          <a:effectLst/>
                        </a:rPr>
                        <a:t>）</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sz="1000" kern="0" dirty="0">
                          <a:effectLst/>
                        </a:rPr>
                        <a:t>实际排放浓度</a:t>
                      </a:r>
                      <a:r>
                        <a:rPr lang="zh-CN" altLang="en-US" sz="1000" kern="0" dirty="0">
                          <a:effectLst/>
                        </a:rPr>
                        <a:t>（</a:t>
                      </a:r>
                      <a:r>
                        <a:rPr lang="en-US" altLang="zh-CN" sz="1000" kern="0" dirty="0">
                          <a:effectLst/>
                        </a:rPr>
                        <a:t>mg/m</a:t>
                      </a:r>
                      <a:r>
                        <a:rPr lang="en-US" altLang="zh-CN" sz="1000" kern="0" baseline="30000" dirty="0">
                          <a:effectLst/>
                        </a:rPr>
                        <a:t>3</a:t>
                      </a:r>
                      <a:r>
                        <a:rPr lang="zh-CN" altLang="en-US" sz="1000" kern="0" dirty="0">
                          <a:effectLst/>
                        </a:rPr>
                        <a:t>）</a:t>
                      </a:r>
                      <a:endParaRPr lang="zh-CN" alt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000" kern="0" dirty="0">
                          <a:effectLst/>
                        </a:rPr>
                        <a:t>实际排放总量</a:t>
                      </a:r>
                      <a:endParaRPr lang="en-US" altLang="zh-CN" sz="1000" kern="0" dirty="0">
                        <a:effectLst/>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000" b="1" u="none" strike="noStrike" kern="1200" dirty="0" smtClean="0">
                          <a:solidFill>
                            <a:schemeClr val="lt1"/>
                          </a:solidFill>
                          <a:effectLst/>
                          <a:latin typeface="+mn-ea"/>
                          <a:ea typeface="+mn-ea"/>
                          <a:cs typeface="+mn-cs"/>
                        </a:rPr>
                        <a:t>（</a:t>
                      </a:r>
                      <a:r>
                        <a:rPr lang="en-US" altLang="zh-CN" sz="1000" b="1" kern="0" dirty="0" smtClean="0">
                          <a:solidFill>
                            <a:schemeClr val="lt1"/>
                          </a:solidFill>
                          <a:effectLst/>
                          <a:latin typeface="+mn-lt"/>
                          <a:ea typeface="+mn-ea"/>
                          <a:cs typeface="+mn-cs"/>
                        </a:rPr>
                        <a:t>t</a:t>
                      </a:r>
                      <a:r>
                        <a:rPr lang="zh-CN" altLang="en-US" sz="1000" b="1" u="none" strike="noStrike" kern="1200" dirty="0" smtClean="0">
                          <a:solidFill>
                            <a:schemeClr val="lt1"/>
                          </a:solidFill>
                          <a:effectLst/>
                          <a:latin typeface="+mn-ea"/>
                          <a:ea typeface="+mn-ea"/>
                          <a:cs typeface="+mn-cs"/>
                        </a:rPr>
                        <a:t>）</a:t>
                      </a:r>
                      <a:endParaRPr lang="zh-CN" altLang="zh-CN" sz="1000" b="1" u="none" strike="noStrike" kern="1200" dirty="0">
                        <a:solidFill>
                          <a:schemeClr val="lt1"/>
                        </a:solidFill>
                        <a:effectLst/>
                        <a:latin typeface="+mn-ea"/>
                        <a:ea typeface="+mn-ea"/>
                        <a:cs typeface="+mn-cs"/>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a:spcAft>
                          <a:spcPts val="0"/>
                        </a:spcAft>
                      </a:pPr>
                      <a:r>
                        <a:rPr lang="zh-CN" sz="1000" kern="0" dirty="0">
                          <a:effectLst/>
                        </a:rPr>
                        <a:t>超标情况</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204808">
                <a:tc rowSpan="5">
                  <a:txBody>
                    <a:bodyPr/>
                    <a:lstStyle/>
                    <a:p>
                      <a:pPr algn="ctr">
                        <a:spcAft>
                          <a:spcPts val="0"/>
                        </a:spcAft>
                      </a:pPr>
                      <a:r>
                        <a:rPr lang="en-US" sz="1000" kern="0" dirty="0">
                          <a:solidFill>
                            <a:schemeClr val="bg1"/>
                          </a:solidFill>
                          <a:effectLst/>
                        </a:rPr>
                        <a:t>CFB</a:t>
                      </a:r>
                      <a:r>
                        <a:rPr lang="zh-CN" sz="1000" kern="0" dirty="0">
                          <a:solidFill>
                            <a:schemeClr val="bg1"/>
                          </a:solidFill>
                          <a:effectLst/>
                        </a:rPr>
                        <a:t>锅炉</a:t>
                      </a:r>
                      <a:r>
                        <a:rPr lang="en-US" sz="1000" kern="0" dirty="0">
                          <a:solidFill>
                            <a:schemeClr val="bg1"/>
                          </a:solidFill>
                          <a:effectLst/>
                        </a:rPr>
                        <a:t>(DA001-DA003)</a:t>
                      </a:r>
                      <a:endParaRPr lang="zh-CN" sz="1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5">
                  <a:txBody>
                    <a:bodyPr/>
                    <a:lstStyle/>
                    <a:p>
                      <a:pPr algn="ctr">
                        <a:spcAft>
                          <a:spcPts val="0"/>
                        </a:spcAft>
                      </a:pPr>
                      <a:r>
                        <a:rPr lang="zh-CN" sz="1000" b="0" kern="0" dirty="0">
                          <a:effectLst/>
                        </a:rPr>
                        <a:t>《火电厂大气污染物排放标准》</a:t>
                      </a:r>
                      <a:endParaRPr lang="en-US" altLang="zh-CN" sz="1000" b="0" kern="0" dirty="0">
                        <a:effectLst/>
                      </a:endParaRPr>
                    </a:p>
                    <a:p>
                      <a:pPr algn="ctr">
                        <a:spcAft>
                          <a:spcPts val="0"/>
                        </a:spcAft>
                      </a:pPr>
                      <a:r>
                        <a:rPr lang="zh-CN" altLang="en-US" sz="1000" b="0" kern="0" dirty="0">
                          <a:effectLst/>
                        </a:rPr>
                        <a:t>（</a:t>
                      </a:r>
                      <a:r>
                        <a:rPr lang="en-US" altLang="zh-CN" sz="1000" b="0" kern="0" dirty="0">
                          <a:effectLst/>
                        </a:rPr>
                        <a:t>GB</a:t>
                      </a:r>
                      <a:r>
                        <a:rPr lang="en-US" altLang="zh-CN" sz="1000" b="0" kern="0" baseline="0" dirty="0">
                          <a:effectLst/>
                        </a:rPr>
                        <a:t> </a:t>
                      </a:r>
                      <a:r>
                        <a:rPr lang="en-US" altLang="zh-CN" sz="1000" b="0" kern="0" dirty="0">
                          <a:effectLst/>
                        </a:rPr>
                        <a:t>13223-2011</a:t>
                      </a:r>
                      <a:r>
                        <a:rPr lang="zh-CN" altLang="en-US" sz="1000" b="0" kern="0" dirty="0">
                          <a:effectLst/>
                        </a:rPr>
                        <a:t>）</a:t>
                      </a:r>
                      <a:r>
                        <a:rPr lang="en-US" altLang="zh-CN" sz="1000" b="0" kern="0" dirty="0">
                          <a:effectLst/>
                        </a:rPr>
                        <a:t> </a:t>
                      </a:r>
                      <a:r>
                        <a:rPr lang="zh-CN" altLang="en-US" sz="1000" b="0" kern="0" dirty="0">
                          <a:effectLst/>
                        </a:rPr>
                        <a:t>表</a:t>
                      </a:r>
                      <a:r>
                        <a:rPr lang="en-US" altLang="zh-CN" sz="1000" b="0" kern="0" dirty="0">
                          <a:effectLst/>
                        </a:rPr>
                        <a:t>2</a:t>
                      </a:r>
                      <a:endParaRPr lang="zh-CN" sz="1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zh-CN" sz="1000" kern="0" dirty="0">
                          <a:effectLst/>
                        </a:rPr>
                        <a:t>氮氧化物</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50</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23.72</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50.04</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sz="1000" kern="0">
                          <a:solidFill>
                            <a:srgbClr val="000000"/>
                          </a:solidFill>
                          <a:effectLst/>
                          <a:latin typeface="Calibri" panose="020F0502020204030204" pitchFamily="34" charset="0"/>
                          <a:ea typeface="宋体" panose="02010600030101010101" pitchFamily="2" charset="-122"/>
                          <a:cs typeface="Calibri" panose="020F0502020204030204" pitchFamily="34" charset="0"/>
                        </a:rPr>
                        <a:t>/</a:t>
                      </a:r>
                      <a:endParaRPr lang="zh-CN" sz="1050" kern="10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2096">
                <a:tc vMerge="1">
                  <a:txBody>
                    <a:bodyPr/>
                    <a:lstStyle/>
                    <a:p>
                      <a:endParaRPr lang="zh-CN"/>
                    </a:p>
                  </a:txBody>
                  <a:tcPr/>
                </a:tc>
                <a:tc vMerge="1">
                  <a:txBody>
                    <a:bodyPr/>
                    <a:lstStyle/>
                    <a:p>
                      <a:endParaRPr lang="zh-CN"/>
                    </a:p>
                  </a:txBody>
                  <a:tcPr/>
                </a:tc>
                <a:tc>
                  <a:txBody>
                    <a:bodyPr/>
                    <a:lstStyle/>
                    <a:p>
                      <a:pPr algn="ctr">
                        <a:spcAft>
                          <a:spcPts val="0"/>
                        </a:spcAft>
                      </a:pPr>
                      <a:r>
                        <a:rPr lang="zh-CN" sz="1000" kern="0" dirty="0">
                          <a:effectLst/>
                        </a:rPr>
                        <a:t>二氧化硫</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35</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8.83</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18.64</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6024">
                <a:tc vMerge="1">
                  <a:txBody>
                    <a:bodyPr/>
                    <a:lstStyle/>
                    <a:p>
                      <a:endParaRPr lang="zh-CN"/>
                    </a:p>
                  </a:txBody>
                  <a:tcPr/>
                </a:tc>
                <a:tc vMerge="1">
                  <a:txBody>
                    <a:bodyPr/>
                    <a:lstStyle/>
                    <a:p>
                      <a:endParaRPr lang="zh-CN"/>
                    </a:p>
                  </a:txBody>
                  <a:tcPr/>
                </a:tc>
                <a:tc>
                  <a:txBody>
                    <a:bodyPr/>
                    <a:lstStyle/>
                    <a:p>
                      <a:pPr algn="ctr">
                        <a:spcAft>
                          <a:spcPts val="0"/>
                        </a:spcAft>
                      </a:pPr>
                      <a:r>
                        <a:rPr lang="zh-CN" sz="1000" kern="0" dirty="0">
                          <a:effectLst/>
                        </a:rPr>
                        <a:t>颗粒物</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10</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4.45</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9.40</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altLang="zh-CN" sz="1050" kern="100" dirty="0">
                          <a:effectLst/>
                          <a:latin typeface="Calibri" panose="020F0502020204030204" pitchFamily="34" charset="0"/>
                          <a:ea typeface="宋体" panose="02010600030101010101" pitchFamily="2" charset="-122"/>
                          <a:cs typeface="Calibri" panose="020F0502020204030204" pitchFamily="34" charset="0"/>
                        </a:rPr>
                        <a:t>/</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6024">
                <a:tc vMerge="1">
                  <a:txBody>
                    <a:bodyPr/>
                    <a:lstStyle/>
                    <a:p>
                      <a:endParaRPr lang="zh-CN"/>
                    </a:p>
                  </a:txBody>
                  <a:tcPr/>
                </a:tc>
                <a:tc vMerge="1">
                  <a:txBody>
                    <a:bodyPr/>
                    <a:lstStyle/>
                    <a:p>
                      <a:endParaRPr lang="zh-CN"/>
                    </a:p>
                  </a:txBody>
                  <a:tcPr/>
                </a:tc>
                <a:tc>
                  <a:txBody>
                    <a:bodyPr/>
                    <a:lstStyle/>
                    <a:p>
                      <a:pPr algn="ctr">
                        <a:spcAft>
                          <a:spcPts val="0"/>
                        </a:spcAft>
                      </a:pPr>
                      <a:r>
                        <a:rPr lang="zh-CN" sz="1000" kern="0" dirty="0">
                          <a:effectLst/>
                        </a:rPr>
                        <a:t>汞及其化合物</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smtClean="0">
                          <a:solidFill>
                            <a:srgbClr val="000000"/>
                          </a:solidFill>
                          <a:effectLst/>
                          <a:latin typeface="Calibri" panose="020F0502020204030204" pitchFamily="34" charset="0"/>
                          <a:ea typeface="宋体" panose="02010600030101010101" pitchFamily="2" charset="-122"/>
                          <a:cs typeface="Calibri" panose="020F0502020204030204" pitchFamily="34" charset="0"/>
                        </a:rPr>
                        <a:t>0.03</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0.0014</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0.003</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6024">
                <a:tc vMerge="1">
                  <a:txBody>
                    <a:bodyPr/>
                    <a:lstStyle/>
                    <a:p>
                      <a:endParaRPr lang="zh-CN"/>
                    </a:p>
                  </a:txBody>
                  <a:tcPr/>
                </a:tc>
                <a:tc vMerge="1">
                  <a:txBody>
                    <a:bodyPr/>
                    <a:lstStyle/>
                    <a:p>
                      <a:endParaRPr lang="zh-CN"/>
                    </a:p>
                  </a:txBody>
                  <a:tcPr/>
                </a:tc>
                <a:tc>
                  <a:txBody>
                    <a:bodyPr/>
                    <a:lstStyle/>
                    <a:p>
                      <a:pPr algn="ctr">
                        <a:spcAft>
                          <a:spcPts val="0"/>
                        </a:spcAft>
                      </a:pPr>
                      <a:r>
                        <a:rPr lang="zh-CN" sz="1000" kern="0" dirty="0">
                          <a:effectLst/>
                        </a:rPr>
                        <a:t>林格曼黑度</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altLang="zh-CN"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1</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spcAft>
                          <a:spcPts val="0"/>
                        </a:spcAft>
                      </a:pPr>
                      <a:r>
                        <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&lt;1</a:t>
                      </a:r>
                      <a:endParaRPr lang="zh-CN" sz="105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sz="1000" kern="0">
                          <a:solidFill>
                            <a:srgbClr val="000000"/>
                          </a:solidFill>
                          <a:effectLst/>
                          <a:latin typeface="Calibri" panose="020F0502020204030204" pitchFamily="34" charset="0"/>
                          <a:ea typeface="宋体" panose="02010600030101010101" pitchFamily="2" charset="-122"/>
                          <a:cs typeface="Calibri" panose="020F0502020204030204" pitchFamily="34" charset="0"/>
                        </a:rPr>
                        <a:t>/</a:t>
                      </a:r>
                      <a:endParaRPr lang="zh-CN" sz="1050" kern="10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6024">
                <a:tc rowSpan="3">
                  <a:txBody>
                    <a:bodyPr/>
                    <a:lstStyle/>
                    <a:p>
                      <a:pPr algn="ctr">
                        <a:spcAft>
                          <a:spcPts val="0"/>
                        </a:spcAft>
                      </a:pPr>
                      <a:r>
                        <a:rPr lang="zh-CN" sz="1000" kern="0" dirty="0">
                          <a:solidFill>
                            <a:schemeClr val="bg1"/>
                          </a:solidFill>
                          <a:effectLst/>
                        </a:rPr>
                        <a:t>裂解炉（</a:t>
                      </a:r>
                      <a:r>
                        <a:rPr lang="en-US" sz="1000" kern="0" dirty="0" smtClean="0">
                          <a:solidFill>
                            <a:schemeClr val="bg1"/>
                          </a:solidFill>
                          <a:effectLst/>
                        </a:rPr>
                        <a:t>DA004-DA011</a:t>
                      </a:r>
                      <a:r>
                        <a:rPr lang="zh-CN" altLang="en-US" sz="1000" kern="0" dirty="0" smtClean="0">
                          <a:solidFill>
                            <a:schemeClr val="bg1"/>
                          </a:solidFill>
                          <a:effectLst/>
                        </a:rPr>
                        <a:t>、</a:t>
                      </a:r>
                      <a:r>
                        <a:rPr lang="en-US" altLang="zh-CN" sz="1000" kern="0" dirty="0" smtClean="0">
                          <a:solidFill>
                            <a:schemeClr val="bg1"/>
                          </a:solidFill>
                          <a:effectLst/>
                        </a:rPr>
                        <a:t>DA016</a:t>
                      </a:r>
                      <a:r>
                        <a:rPr lang="zh-CN" altLang="en-US" sz="1000" kern="0" dirty="0" smtClean="0">
                          <a:solidFill>
                            <a:schemeClr val="bg1"/>
                          </a:solidFill>
                          <a:effectLst/>
                        </a:rPr>
                        <a:t>、</a:t>
                      </a:r>
                      <a:r>
                        <a:rPr lang="en-US" sz="1000" kern="0" dirty="0" smtClean="0">
                          <a:solidFill>
                            <a:schemeClr val="bg1"/>
                          </a:solidFill>
                          <a:effectLst/>
                        </a:rPr>
                        <a:t>DA070</a:t>
                      </a:r>
                      <a:r>
                        <a:rPr lang="zh-CN" sz="1000" kern="0" dirty="0">
                          <a:solidFill>
                            <a:schemeClr val="bg1"/>
                          </a:solidFill>
                          <a:effectLst/>
                        </a:rPr>
                        <a:t>）</a:t>
                      </a:r>
                      <a:endParaRPr lang="zh-CN" sz="1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3">
                  <a:txBody>
                    <a:bodyPr/>
                    <a:lstStyle/>
                    <a:p>
                      <a:pPr algn="ctr">
                        <a:spcAft>
                          <a:spcPts val="0"/>
                        </a:spcAft>
                      </a:pPr>
                      <a:r>
                        <a:rPr lang="en-US" altLang="zh-CN" sz="1000" b="0" kern="0" dirty="0">
                          <a:effectLst/>
                        </a:rPr>
                        <a:t>《</a:t>
                      </a:r>
                      <a:r>
                        <a:rPr lang="zh-CN" sz="1000" b="0" kern="0" dirty="0">
                          <a:effectLst/>
                        </a:rPr>
                        <a:t>石油化学工业污染物排放标准</a:t>
                      </a:r>
                      <a:r>
                        <a:rPr lang="en-US" altLang="zh-CN" sz="1000" b="0" kern="0" dirty="0">
                          <a:effectLst/>
                        </a:rPr>
                        <a:t>》</a:t>
                      </a:r>
                      <a:r>
                        <a:rPr lang="en-US" sz="1000" b="0" kern="0" dirty="0">
                          <a:effectLst/>
                        </a:rPr>
                        <a:t> </a:t>
                      </a:r>
                    </a:p>
                    <a:p>
                      <a:pPr algn="ctr">
                        <a:spcAft>
                          <a:spcPts val="0"/>
                        </a:spcAft>
                      </a:pPr>
                      <a:r>
                        <a:rPr lang="zh-CN" altLang="en-US" sz="1000" b="0" kern="0" dirty="0">
                          <a:effectLst/>
                        </a:rPr>
                        <a:t>（</a:t>
                      </a:r>
                      <a:r>
                        <a:rPr lang="en-US" sz="1000" b="0" kern="0" dirty="0">
                          <a:effectLst/>
                        </a:rPr>
                        <a:t>GB 31571-2015</a:t>
                      </a:r>
                      <a:r>
                        <a:rPr lang="zh-CN" altLang="en-US" sz="1000" b="0" kern="0" dirty="0">
                          <a:effectLst/>
                        </a:rPr>
                        <a:t>）</a:t>
                      </a:r>
                      <a:r>
                        <a:rPr lang="en-US" sz="1000" b="0" kern="0" dirty="0">
                          <a:effectLst/>
                        </a:rPr>
                        <a:t>  </a:t>
                      </a:r>
                      <a:r>
                        <a:rPr lang="zh-CN" altLang="en-US" sz="1000" b="0" kern="0" dirty="0">
                          <a:effectLst/>
                        </a:rPr>
                        <a:t>表</a:t>
                      </a:r>
                      <a:r>
                        <a:rPr lang="en-US" altLang="zh-CN" sz="1000" b="0" kern="0" dirty="0">
                          <a:effectLst/>
                        </a:rPr>
                        <a:t>5</a:t>
                      </a:r>
                      <a:endParaRPr lang="zh-CN" sz="10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zh-CN" sz="1000" kern="0" dirty="0">
                          <a:effectLst/>
                        </a:rPr>
                        <a:t>氮氧化物</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100</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84.86</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132.95</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6024">
                <a:tc vMerge="1">
                  <a:txBody>
                    <a:bodyPr/>
                    <a:lstStyle/>
                    <a:p>
                      <a:endParaRPr lang="zh-CN"/>
                    </a:p>
                  </a:txBody>
                  <a:tcPr/>
                </a:tc>
                <a:tc vMerge="1">
                  <a:txBody>
                    <a:bodyPr/>
                    <a:lstStyle/>
                    <a:p>
                      <a:endParaRPr lang="zh-CN"/>
                    </a:p>
                  </a:txBody>
                  <a:tcPr/>
                </a:tc>
                <a:tc>
                  <a:txBody>
                    <a:bodyPr/>
                    <a:lstStyle/>
                    <a:p>
                      <a:pPr algn="ctr">
                        <a:spcAft>
                          <a:spcPts val="0"/>
                        </a:spcAft>
                      </a:pPr>
                      <a:r>
                        <a:rPr lang="zh-CN" sz="1000" kern="0" dirty="0">
                          <a:effectLst/>
                        </a:rPr>
                        <a:t>二氧化硫</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50</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0</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0</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altLang="zh-CN" sz="1050" kern="100" dirty="0">
                          <a:effectLst/>
                          <a:latin typeface="Calibri" panose="020F0502020204030204" pitchFamily="34" charset="0"/>
                          <a:ea typeface="宋体" panose="02010600030101010101" pitchFamily="2" charset="-122"/>
                          <a:cs typeface="Calibri" panose="020F0502020204030204" pitchFamily="34" charset="0"/>
                        </a:rPr>
                        <a:t>/</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6024">
                <a:tc vMerge="1">
                  <a:txBody>
                    <a:bodyPr/>
                    <a:lstStyle/>
                    <a:p>
                      <a:endParaRPr lang="zh-CN"/>
                    </a:p>
                  </a:txBody>
                  <a:tcPr/>
                </a:tc>
                <a:tc vMerge="1">
                  <a:txBody>
                    <a:bodyPr/>
                    <a:lstStyle/>
                    <a:p>
                      <a:endParaRPr lang="zh-CN"/>
                    </a:p>
                  </a:txBody>
                  <a:tcPr/>
                </a:tc>
                <a:tc>
                  <a:txBody>
                    <a:bodyPr/>
                    <a:lstStyle/>
                    <a:p>
                      <a:pPr algn="ctr">
                        <a:spcAft>
                          <a:spcPts val="0"/>
                        </a:spcAft>
                      </a:pPr>
                      <a:r>
                        <a:rPr lang="zh-CN" sz="1000" kern="0" dirty="0">
                          <a:effectLst/>
                        </a:rPr>
                        <a:t>颗粒物</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20</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3.56</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5.58</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 </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6024">
                <a:tc rowSpan="2">
                  <a:txBody>
                    <a:bodyPr/>
                    <a:lstStyle/>
                    <a:p>
                      <a:pPr algn="ctr">
                        <a:spcAft>
                          <a:spcPts val="0"/>
                        </a:spcAft>
                      </a:pPr>
                      <a:r>
                        <a:rPr lang="en-US" altLang="zh-CN" sz="1000" kern="0" dirty="0">
                          <a:solidFill>
                            <a:schemeClr val="bg1"/>
                          </a:solidFill>
                          <a:effectLst/>
                        </a:rPr>
                        <a:t> </a:t>
                      </a:r>
                      <a:r>
                        <a:rPr lang="zh-CN" sz="1000" kern="0" dirty="0">
                          <a:solidFill>
                            <a:schemeClr val="bg1"/>
                          </a:solidFill>
                          <a:effectLst/>
                        </a:rPr>
                        <a:t>聚烯烃（</a:t>
                      </a:r>
                      <a:r>
                        <a:rPr lang="en-US" sz="1000" kern="0" dirty="0">
                          <a:solidFill>
                            <a:schemeClr val="bg1"/>
                          </a:solidFill>
                          <a:effectLst/>
                        </a:rPr>
                        <a:t>DA026</a:t>
                      </a:r>
                      <a:r>
                        <a:rPr lang="zh-CN" altLang="en-US" sz="1000" kern="0" dirty="0">
                          <a:solidFill>
                            <a:schemeClr val="bg1"/>
                          </a:solidFill>
                          <a:effectLst/>
                        </a:rPr>
                        <a:t>、</a:t>
                      </a:r>
                      <a:r>
                        <a:rPr lang="en-US" altLang="zh-CN" sz="1000" kern="0" dirty="0">
                          <a:solidFill>
                            <a:schemeClr val="bg1"/>
                          </a:solidFill>
                          <a:effectLst/>
                        </a:rPr>
                        <a:t>DA029</a:t>
                      </a:r>
                      <a:r>
                        <a:rPr lang="zh-CN" altLang="en-US" sz="1000" kern="0" dirty="0">
                          <a:solidFill>
                            <a:schemeClr val="bg1"/>
                          </a:solidFill>
                          <a:effectLst/>
                        </a:rPr>
                        <a:t>、</a:t>
                      </a:r>
                      <a:r>
                        <a:rPr lang="en-US" altLang="zh-CN" sz="1000" kern="0" dirty="0">
                          <a:solidFill>
                            <a:schemeClr val="bg1"/>
                          </a:solidFill>
                          <a:effectLst/>
                        </a:rPr>
                        <a:t>DA036</a:t>
                      </a:r>
                      <a:r>
                        <a:rPr lang="zh-CN" altLang="en-US" sz="1000" kern="0" dirty="0">
                          <a:solidFill>
                            <a:schemeClr val="bg1"/>
                          </a:solidFill>
                          <a:effectLst/>
                        </a:rPr>
                        <a:t>、</a:t>
                      </a:r>
                      <a:r>
                        <a:rPr lang="en-US" altLang="zh-CN" sz="1000" kern="0" dirty="0">
                          <a:solidFill>
                            <a:schemeClr val="bg1"/>
                          </a:solidFill>
                          <a:effectLst/>
                        </a:rPr>
                        <a:t>DA037</a:t>
                      </a:r>
                      <a:r>
                        <a:rPr lang="zh-CN" altLang="en-US" sz="1000" kern="0" dirty="0">
                          <a:solidFill>
                            <a:schemeClr val="bg1"/>
                          </a:solidFill>
                          <a:effectLst/>
                        </a:rPr>
                        <a:t>、</a:t>
                      </a:r>
                      <a:r>
                        <a:rPr lang="en-US" altLang="zh-CN" sz="1000" kern="0" dirty="0">
                          <a:solidFill>
                            <a:schemeClr val="bg1"/>
                          </a:solidFill>
                          <a:effectLst/>
                        </a:rPr>
                        <a:t>DA042</a:t>
                      </a:r>
                      <a:r>
                        <a:rPr lang="zh-CN" altLang="en-US" sz="1000" kern="0" dirty="0">
                          <a:solidFill>
                            <a:schemeClr val="bg1"/>
                          </a:solidFill>
                          <a:effectLst/>
                        </a:rPr>
                        <a:t>、</a:t>
                      </a:r>
                      <a:r>
                        <a:rPr lang="en-US" altLang="zh-CN" sz="1000" kern="0" dirty="0">
                          <a:solidFill>
                            <a:schemeClr val="bg1"/>
                          </a:solidFill>
                          <a:effectLst/>
                        </a:rPr>
                        <a:t>DA046</a:t>
                      </a:r>
                      <a:r>
                        <a:rPr lang="zh-CN" altLang="en-US" sz="1000" kern="0" dirty="0">
                          <a:solidFill>
                            <a:schemeClr val="bg1"/>
                          </a:solidFill>
                          <a:effectLst/>
                        </a:rPr>
                        <a:t>、</a:t>
                      </a:r>
                      <a:r>
                        <a:rPr lang="en-US" altLang="zh-CN" sz="1000" kern="0" dirty="0">
                          <a:solidFill>
                            <a:schemeClr val="bg1"/>
                          </a:solidFill>
                          <a:effectLst/>
                        </a:rPr>
                        <a:t>DA050</a:t>
                      </a:r>
                      <a:r>
                        <a:rPr lang="zh-CN" altLang="en-US" sz="1000" kern="0" dirty="0">
                          <a:solidFill>
                            <a:schemeClr val="bg1"/>
                          </a:solidFill>
                          <a:effectLst/>
                        </a:rPr>
                        <a:t>、</a:t>
                      </a:r>
                      <a:r>
                        <a:rPr lang="en-US" altLang="zh-CN" sz="1000" kern="0" dirty="0">
                          <a:solidFill>
                            <a:schemeClr val="bg1"/>
                          </a:solidFill>
                          <a:effectLst/>
                        </a:rPr>
                        <a:t>DA051</a:t>
                      </a:r>
                      <a:r>
                        <a:rPr lang="zh-CN" sz="1000" kern="0" dirty="0">
                          <a:solidFill>
                            <a:schemeClr val="bg1"/>
                          </a:solidFill>
                          <a:effectLst/>
                        </a:rPr>
                        <a:t>）</a:t>
                      </a:r>
                      <a:endParaRPr lang="zh-CN" sz="1000" kern="100" dirty="0">
                        <a:solidFill>
                          <a:schemeClr val="bg1"/>
                        </a:solidFill>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2">
                  <a:txBody>
                    <a:bodyPr/>
                    <a:lstStyle/>
                    <a:p>
                      <a:pPr algn="ctr">
                        <a:spcAft>
                          <a:spcPts val="0"/>
                        </a:spcAft>
                      </a:pPr>
                      <a:r>
                        <a:rPr lang="zh-CN" sz="1000" b="0" kern="0" dirty="0">
                          <a:solidFill>
                            <a:schemeClr val="tx1"/>
                          </a:solidFill>
                          <a:effectLst/>
                        </a:rPr>
                        <a:t>《合成树脂工业污染物排放标准》</a:t>
                      </a:r>
                      <a:r>
                        <a:rPr lang="en-US" altLang="zh-CN" sz="1000" b="0" kern="0" dirty="0">
                          <a:solidFill>
                            <a:schemeClr val="tx1"/>
                          </a:solidFill>
                          <a:effectLst/>
                        </a:rPr>
                        <a:t> </a:t>
                      </a:r>
                    </a:p>
                    <a:p>
                      <a:pPr algn="ctr">
                        <a:spcAft>
                          <a:spcPts val="0"/>
                        </a:spcAft>
                      </a:pPr>
                      <a:r>
                        <a:rPr lang="zh-CN" altLang="en-US" sz="1000" b="0" kern="0" dirty="0">
                          <a:solidFill>
                            <a:schemeClr val="tx1"/>
                          </a:solidFill>
                          <a:effectLst/>
                        </a:rPr>
                        <a:t>（</a:t>
                      </a:r>
                      <a:r>
                        <a:rPr lang="en-US" altLang="zh-CN" sz="1000" b="0" kern="0" dirty="0">
                          <a:solidFill>
                            <a:schemeClr val="tx1"/>
                          </a:solidFill>
                          <a:effectLst/>
                        </a:rPr>
                        <a:t>GB</a:t>
                      </a:r>
                      <a:r>
                        <a:rPr lang="en-US" altLang="zh-CN" sz="1000" b="0" kern="0" baseline="0" dirty="0">
                          <a:solidFill>
                            <a:schemeClr val="tx1"/>
                          </a:solidFill>
                          <a:effectLst/>
                        </a:rPr>
                        <a:t> </a:t>
                      </a:r>
                      <a:r>
                        <a:rPr lang="en-US" altLang="zh-CN" sz="1000" b="0" kern="0" dirty="0">
                          <a:solidFill>
                            <a:schemeClr val="tx1"/>
                          </a:solidFill>
                          <a:effectLst/>
                        </a:rPr>
                        <a:t>31572-2015</a:t>
                      </a:r>
                      <a:r>
                        <a:rPr lang="zh-CN" altLang="en-US" sz="1000" b="0" kern="0" dirty="0">
                          <a:solidFill>
                            <a:schemeClr val="tx1"/>
                          </a:solidFill>
                          <a:effectLst/>
                        </a:rPr>
                        <a:t>）</a:t>
                      </a:r>
                      <a:r>
                        <a:rPr lang="en-US" altLang="zh-CN" sz="1000" b="0" kern="0" dirty="0">
                          <a:solidFill>
                            <a:schemeClr val="tx1"/>
                          </a:solidFill>
                          <a:effectLst/>
                        </a:rPr>
                        <a:t> </a:t>
                      </a:r>
                      <a:r>
                        <a:rPr lang="zh-CN" altLang="en-US" sz="1000" b="0" kern="0" dirty="0">
                          <a:solidFill>
                            <a:schemeClr val="tx1"/>
                          </a:solidFill>
                          <a:effectLst/>
                        </a:rPr>
                        <a:t>表</a:t>
                      </a:r>
                      <a:r>
                        <a:rPr lang="en-US" altLang="zh-CN" sz="1000" b="0" kern="0" dirty="0">
                          <a:solidFill>
                            <a:schemeClr val="tx1"/>
                          </a:solidFill>
                          <a:effectLst/>
                        </a:rPr>
                        <a:t>5</a:t>
                      </a:r>
                      <a:endParaRPr lang="zh-CN" sz="100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zh-CN" sz="1000" kern="0" dirty="0">
                          <a:effectLst/>
                        </a:rPr>
                        <a:t>非甲烷总烃</a:t>
                      </a:r>
                      <a:endParaRPr lang="zh-CN" sz="10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60</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10.12</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1.19</a:t>
                      </a:r>
                      <a:endParaRPr lang="en-US"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sz="1000" kern="0">
                          <a:solidFill>
                            <a:srgbClr val="000000"/>
                          </a:solidFill>
                          <a:effectLst/>
                          <a:latin typeface="Calibri" panose="020F0502020204030204" pitchFamily="34" charset="0"/>
                          <a:ea typeface="宋体" panose="02010600030101010101" pitchFamily="2" charset="-122"/>
                          <a:cs typeface="Calibri" panose="020F0502020204030204" pitchFamily="34" charset="0"/>
                        </a:rPr>
                        <a:t>/</a:t>
                      </a:r>
                      <a:endParaRPr lang="zh-CN" sz="1050" kern="10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347666">
                <a:tc vMerge="1">
                  <a:txBody>
                    <a:bodyPr/>
                    <a:lstStyle/>
                    <a:p>
                      <a:endParaRPr lang="zh-CN"/>
                    </a:p>
                  </a:txBody>
                  <a:tcPr/>
                </a:tc>
                <a:tc vMerge="1">
                  <a:txBody>
                    <a:bodyPr/>
                    <a:lstStyle/>
                    <a:p>
                      <a:endParaRPr lang="zh-CN"/>
                    </a:p>
                  </a:txBody>
                  <a:tcPr/>
                </a:tc>
                <a:tc>
                  <a:txBody>
                    <a:bodyPr/>
                    <a:lstStyle/>
                    <a:p>
                      <a:pPr algn="ctr">
                        <a:spcAft>
                          <a:spcPts val="0"/>
                        </a:spcAft>
                      </a:pPr>
                      <a:r>
                        <a:rPr lang="zh-CN" sz="1000" kern="0" dirty="0">
                          <a:solidFill>
                            <a:schemeClr val="tx1"/>
                          </a:solidFill>
                          <a:effectLst/>
                        </a:rPr>
                        <a:t>颗粒物</a:t>
                      </a:r>
                      <a:endParaRPr lang="zh-CN" sz="1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24205" marR="24205" marT="0" marB="0" anchor="ctr"/>
                </a:tc>
                <a:tc>
                  <a:txBody>
                    <a:bodyPr/>
                    <a:lstStyle/>
                    <a:p>
                      <a:pPr algn="ctr">
                        <a:spcAft>
                          <a:spcPts val="0"/>
                        </a:spcAft>
                      </a:pPr>
                      <a:r>
                        <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rPr>
                        <a:t>20</a:t>
                      </a:r>
                      <a:endParaRPr lang="zh-CN" sz="1050" kern="10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latinLnBrk="0" hangingPunct="1">
                        <a:spcAft>
                          <a:spcPts val="0"/>
                        </a:spcAft>
                      </a:pPr>
                      <a:r>
                        <a:rPr lang="en-US" altLang="zh-CN"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2.81</a:t>
                      </a:r>
                      <a:endParaRPr lang="zh-CN" altLang="zh-CN"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c>
                  <a:txBody>
                    <a:bodyPr/>
                    <a:lstStyle/>
                    <a:p>
                      <a:pPr marL="0" algn="ctr" defTabSz="914400" rtl="0" eaLnBrk="1" fontAlgn="b" latinLnBrk="0" hangingPunct="1">
                        <a:spcAft>
                          <a:spcPts val="0"/>
                        </a:spcAft>
                      </a:pPr>
                      <a:r>
                        <a:rPr lang="en-US" sz="1000" kern="0" dirty="0" smtClean="0">
                          <a:solidFill>
                            <a:schemeClr val="tx1"/>
                          </a:solidFill>
                          <a:effectLst/>
                          <a:latin typeface="Calibri" panose="020F0502020204030204" pitchFamily="34" charset="0"/>
                          <a:ea typeface="宋体" panose="02010600030101010101" pitchFamily="2" charset="-122"/>
                          <a:cs typeface="Calibri" panose="020F0502020204030204" pitchFamily="34" charset="0"/>
                        </a:rPr>
                        <a:t>0.33</a:t>
                      </a:r>
                      <a:endParaRPr lang="en-US" sz="1000" kern="0" dirty="0">
                        <a:solidFill>
                          <a:schemeClr val="tx1"/>
                        </a:solidFill>
                        <a:effectLst/>
                        <a:latin typeface="Calibri" panose="020F0502020204030204" pitchFamily="34" charset="0"/>
                        <a:ea typeface="宋体" panose="02010600030101010101" pitchFamily="2" charset="-122"/>
                        <a:cs typeface="Calibri" panose="020F0502020204030204" pitchFamily="34" charset="0"/>
                      </a:endParaRPr>
                    </a:p>
                  </a:txBody>
                  <a:tcPr marL="9525" marR="9525" marT="9525" marB="0" anchor="ctr"/>
                </a:tc>
                <a:tc>
                  <a:txBody>
                    <a:bodyPr/>
                    <a:lstStyle/>
                    <a:p>
                      <a:pPr algn="ctr">
                        <a:spcAft>
                          <a:spcPts val="0"/>
                        </a:spcAft>
                      </a:pPr>
                      <a:r>
                        <a:rPr lang="en-US" sz="1000" kern="0" dirty="0">
                          <a:solidFill>
                            <a:srgbClr val="000000"/>
                          </a:solidFill>
                          <a:effectLst/>
                          <a:latin typeface="Calibri" panose="020F0502020204030204" pitchFamily="34" charset="0"/>
                          <a:ea typeface="宋体" panose="02010600030101010101" pitchFamily="2" charset="-122"/>
                          <a:cs typeface="Calibri" panose="020F0502020204030204" pitchFamily="34" charset="0"/>
                        </a:rPr>
                        <a:t>/</a:t>
                      </a:r>
                      <a:endParaRPr lang="zh-CN" sz="1050" kern="100" dirty="0">
                        <a:effectLst/>
                        <a:latin typeface="Calibri" panose="020F0502020204030204" pitchFamily="34" charset="0"/>
                        <a:ea typeface="宋体" panose="02010600030101010101" pitchFamily="2" charset="-122"/>
                        <a:cs typeface="Calibri" panose="020F0502020204030204" pitchFamily="34" charset="0"/>
                      </a:endParaRPr>
                    </a:p>
                  </a:txBody>
                  <a:tcPr marL="68580" marR="68580" marT="0" marB="0" anchor="ctr"/>
                </a:tc>
              </a:tr>
              <a:tr h="216024">
                <a:tc rowSpan="3">
                  <a:txBody>
                    <a:bodyPr/>
                    <a:lstStyle/>
                    <a:p>
                      <a:pPr algn="ctr" fontAlgn="ctr">
                        <a:tabLst>
                          <a:tab pos="92075" algn="l"/>
                          <a:tab pos="182245" algn="l"/>
                        </a:tabLst>
                      </a:pPr>
                      <a:r>
                        <a:rPr lang="zh-CN" sz="1000" u="none" strike="noStrike" dirty="0">
                          <a:solidFill>
                            <a:schemeClr val="bg1"/>
                          </a:solidFill>
                          <a:effectLst/>
                          <a:latin typeface="+mn-ea"/>
                          <a:ea typeface="+mn-ea"/>
                        </a:rPr>
                        <a:t>废热锅炉（DA060）</a:t>
                      </a:r>
                      <a:endParaRPr lang="zh-CN" sz="1000" b="0" i="0" u="none" strike="noStrike" dirty="0">
                        <a:solidFill>
                          <a:schemeClr val="bg1"/>
                        </a:solidFill>
                        <a:effectLst/>
                        <a:latin typeface="+mn-ea"/>
                        <a:ea typeface="+mn-ea"/>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rowSpan="3">
                  <a:txBody>
                    <a:bodyPr/>
                    <a:lstStyle/>
                    <a:p>
                      <a:pPr algn="ctr" fontAlgn="ctr"/>
                      <a:r>
                        <a:rPr lang="en-US" altLang="zh-CN" sz="1000" kern="0" dirty="0">
                          <a:solidFill>
                            <a:schemeClr val="dk1"/>
                          </a:solidFill>
                          <a:effectLst/>
                          <a:latin typeface="+mn-lt"/>
                          <a:ea typeface="+mn-ea"/>
                          <a:cs typeface="+mn-cs"/>
                        </a:rPr>
                        <a:t>《锅炉大气污染物排放标准》</a:t>
                      </a:r>
                    </a:p>
                    <a:p>
                      <a:pPr algn="ctr" fontAlgn="ctr"/>
                      <a:r>
                        <a:rPr lang="zh-CN" altLang="en-US" sz="1000" kern="0" dirty="0">
                          <a:solidFill>
                            <a:schemeClr val="dk1"/>
                          </a:solidFill>
                          <a:effectLst/>
                          <a:latin typeface="+mn-lt"/>
                          <a:ea typeface="+mn-ea"/>
                          <a:cs typeface="+mn-cs"/>
                        </a:rPr>
                        <a:t>（</a:t>
                      </a:r>
                      <a:r>
                        <a:rPr lang="en-US" altLang="zh-CN" sz="1000" kern="0" dirty="0">
                          <a:solidFill>
                            <a:schemeClr val="dk1"/>
                          </a:solidFill>
                          <a:effectLst/>
                          <a:latin typeface="+mn-lt"/>
                          <a:ea typeface="+mn-ea"/>
                          <a:cs typeface="+mn-cs"/>
                        </a:rPr>
                        <a:t>GB 13271-2014</a:t>
                      </a:r>
                      <a:r>
                        <a:rPr lang="zh-CN" altLang="en-US" sz="1000" u="none" strike="noStrike" dirty="0">
                          <a:effectLst/>
                          <a:latin typeface="+mn-ea"/>
                          <a:ea typeface="+mn-ea"/>
                        </a:rPr>
                        <a:t>）</a:t>
                      </a:r>
                      <a:r>
                        <a:rPr lang="en-US" sz="1000" u="none" strike="noStrike" dirty="0">
                          <a:effectLst/>
                          <a:latin typeface="+mn-ea"/>
                          <a:ea typeface="+mn-ea"/>
                        </a:rPr>
                        <a:t>  </a:t>
                      </a:r>
                      <a:endParaRPr lang="zh-CN" sz="1000" b="0" i="0" u="none" strike="noStrike" dirty="0">
                        <a:solidFill>
                          <a:srgbClr val="000000"/>
                        </a:solidFill>
                        <a:effectLst/>
                        <a:latin typeface="+mn-ea"/>
                        <a:ea typeface="+mn-ea"/>
                      </a:endParaRPr>
                    </a:p>
                  </a:txBody>
                  <a:tcPr marL="0" marR="0" marT="0" marB="0" anchor="ctr"/>
                </a:tc>
                <a:tc>
                  <a:txBody>
                    <a:bodyPr/>
                    <a:lstStyle/>
                    <a:p>
                      <a:pPr algn="ctr">
                        <a:spcAft>
                          <a:spcPts val="0"/>
                        </a:spcAft>
                      </a:pPr>
                      <a:r>
                        <a:rPr lang="zh-CN" sz="1000" kern="0" dirty="0">
                          <a:solidFill>
                            <a:srgbClr val="000000"/>
                          </a:solidFill>
                          <a:effectLst/>
                          <a:latin typeface="Calibri" panose="020F0502020204030204" pitchFamily="34" charset="0"/>
                          <a:ea typeface="宋体" panose="02010600030101010101" pitchFamily="2" charset="-122"/>
                          <a:cs typeface="宋体" panose="02010600030101010101" pitchFamily="2" charset="-122"/>
                        </a:rPr>
                        <a:t>氮氧化物</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00" kern="0" dirty="0">
                          <a:solidFill>
                            <a:srgbClr val="000000"/>
                          </a:solidFill>
                          <a:effectLst/>
                          <a:latin typeface="+mn-lt"/>
                          <a:ea typeface="宋体" panose="02010600030101010101" pitchFamily="2" charset="-122"/>
                          <a:cs typeface="宋体" panose="02010600030101010101" pitchFamily="2" charset="-122"/>
                        </a:rPr>
                        <a:t>150</a:t>
                      </a:r>
                      <a:endParaRPr lang="zh-CN" sz="1050" kern="100" dirty="0">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mn-lt"/>
                          <a:ea typeface="宋体" panose="02010600030101010101" pitchFamily="2" charset="-122"/>
                          <a:cs typeface="Times New Roman" panose="02020603050405020304" pitchFamily="18" charset="0"/>
                        </a:rPr>
                        <a:t>79.46</a:t>
                      </a:r>
                      <a:endParaRPr lang="zh-CN" sz="1050" kern="100" dirty="0">
                        <a:solidFill>
                          <a:schemeClr val="tx1"/>
                        </a:solidFill>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5.24</a:t>
                      </a:r>
                      <a:endParaRPr lang="en-US" sz="1000" kern="0" dirty="0">
                        <a:solidFill>
                          <a:schemeClr val="tx1"/>
                        </a:solidFill>
                        <a:effectLst/>
                        <a:latin typeface="+mn-lt"/>
                        <a:ea typeface="宋体" panose="02010600030101010101" pitchFamily="2" charset="-122"/>
                        <a:cs typeface="宋体" panose="02010600030101010101" pitchFamily="2" charset="-122"/>
                      </a:endParaRPr>
                    </a:p>
                  </a:txBody>
                  <a:tcPr marL="9525" marR="9525" marT="9525" marB="0" anchor="ctr"/>
                </a:tc>
                <a:tc>
                  <a:txBody>
                    <a:bodyPr/>
                    <a:lstStyle/>
                    <a:p>
                      <a:pPr algn="ctr">
                        <a:spcAft>
                          <a:spcPts val="0"/>
                        </a:spcAft>
                      </a:pPr>
                      <a:r>
                        <a:rPr lang="en-US" sz="1000" kern="0" dirty="0">
                          <a:solidFill>
                            <a:srgbClr val="000000"/>
                          </a:solidFill>
                          <a:effectLst/>
                          <a:latin typeface="+mn-lt"/>
                          <a:ea typeface="宋体" panose="02010600030101010101" pitchFamily="2" charset="-122"/>
                          <a:cs typeface="宋体" panose="02010600030101010101" pitchFamily="2" charset="-122"/>
                        </a:rPr>
                        <a:t>/</a:t>
                      </a:r>
                      <a:endParaRPr lang="zh-CN" sz="1050" kern="100" dirty="0">
                        <a:effectLst/>
                        <a:latin typeface="+mn-lt"/>
                        <a:ea typeface="宋体" panose="02010600030101010101" pitchFamily="2" charset="-122"/>
                        <a:cs typeface="Times New Roman" panose="02020603050405020304" pitchFamily="18" charset="0"/>
                      </a:endParaRPr>
                    </a:p>
                  </a:txBody>
                  <a:tcPr marL="68580" marR="68580" marT="0" marB="0" anchor="ctr"/>
                </a:tc>
              </a:tr>
              <a:tr h="216024">
                <a:tc vMerge="1">
                  <a:txBody>
                    <a:bodyPr/>
                    <a:lstStyle/>
                    <a:p>
                      <a:endParaRPr lang="zh-CN"/>
                    </a:p>
                  </a:txBody>
                  <a:tc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vMerge="1">
                  <a:txBody>
                    <a:bodyPr/>
                    <a:lstStyle/>
                    <a:p>
                      <a:endParaRPr lang="zh-CN"/>
                    </a:p>
                  </a:txBody>
                  <a:tcPr/>
                </a:tc>
                <a:tc>
                  <a:txBody>
                    <a:bodyPr/>
                    <a:lstStyle/>
                    <a:p>
                      <a:pPr algn="ctr">
                        <a:spcAft>
                          <a:spcPts val="0"/>
                        </a:spcAft>
                      </a:pPr>
                      <a:r>
                        <a:rPr lang="zh-CN" sz="1000" kern="0" dirty="0">
                          <a:solidFill>
                            <a:srgbClr val="000000"/>
                          </a:solidFill>
                          <a:effectLst/>
                          <a:latin typeface="Calibri" panose="020F0502020204030204" pitchFamily="34" charset="0"/>
                          <a:ea typeface="宋体" panose="02010600030101010101" pitchFamily="2" charset="-122"/>
                          <a:cs typeface="宋体" panose="02010600030101010101" pitchFamily="2" charset="-122"/>
                        </a:rPr>
                        <a:t>二氧化硫</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00" kern="0" dirty="0">
                          <a:solidFill>
                            <a:srgbClr val="000000"/>
                          </a:solidFill>
                          <a:effectLst/>
                          <a:latin typeface="+mn-lt"/>
                          <a:ea typeface="宋体" panose="02010600030101010101" pitchFamily="2" charset="-122"/>
                          <a:cs typeface="宋体" panose="02010600030101010101" pitchFamily="2" charset="-122"/>
                        </a:rPr>
                        <a:t>50</a:t>
                      </a:r>
                      <a:endParaRPr lang="zh-CN" sz="1050" kern="100" dirty="0">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0</a:t>
                      </a:r>
                      <a:endParaRPr lang="en-US" altLang="zh-CN" sz="1000" kern="0" dirty="0">
                        <a:solidFill>
                          <a:schemeClr val="tx1"/>
                        </a:solidFill>
                        <a:effectLst/>
                        <a:latin typeface="+mn-lt"/>
                        <a:ea typeface="宋体" panose="02010600030101010101" pitchFamily="2" charset="-122"/>
                        <a:cs typeface="宋体" panose="02010600030101010101" pitchFamily="2" charset="-122"/>
                      </a:endParaRPr>
                    </a:p>
                  </a:txBody>
                  <a:tcPr marL="68580" marR="68580" marT="0" marB="0" anchor="ctr"/>
                </a:tc>
                <a:tc>
                  <a:txBody>
                    <a:bodyPr/>
                    <a:lstStyle/>
                    <a:p>
                      <a:pPr marL="0" algn="ctr" defTabSz="914400" rtl="0" eaLnBrk="1" fontAlgn="b" latinLnBrk="0" hangingPunct="1">
                        <a:spcAft>
                          <a:spcPts val="0"/>
                        </a:spcAft>
                      </a:pPr>
                      <a:r>
                        <a:rPr lang="en-US" altLang="zh-CN" sz="1000" kern="0" dirty="0" smtClean="0">
                          <a:solidFill>
                            <a:schemeClr val="tx1"/>
                          </a:solidFill>
                          <a:effectLst/>
                          <a:latin typeface="+mn-lt"/>
                          <a:ea typeface="宋体" panose="02010600030101010101" pitchFamily="2" charset="-122"/>
                          <a:cs typeface="宋体" panose="02010600030101010101" pitchFamily="2" charset="-122"/>
                        </a:rPr>
                        <a:t>0.66</a:t>
                      </a:r>
                      <a:endParaRPr lang="en-US" sz="1000" kern="0" dirty="0">
                        <a:solidFill>
                          <a:schemeClr val="tx1"/>
                        </a:solidFill>
                        <a:effectLst/>
                        <a:latin typeface="+mn-lt"/>
                        <a:ea typeface="宋体" panose="02010600030101010101" pitchFamily="2" charset="-122"/>
                        <a:cs typeface="宋体" panose="02010600030101010101" pitchFamily="2" charset="-122"/>
                      </a:endParaRPr>
                    </a:p>
                  </a:txBody>
                  <a:tcPr marL="9525" marR="9525" marT="9525" marB="0" anchor="ctr"/>
                </a:tc>
                <a:tc>
                  <a:txBody>
                    <a:bodyPr/>
                    <a:lstStyle/>
                    <a:p>
                      <a:pPr algn="ctr">
                        <a:spcAft>
                          <a:spcPts val="0"/>
                        </a:spcAft>
                      </a:pPr>
                      <a:r>
                        <a:rPr lang="en-US" sz="1000" kern="0" dirty="0">
                          <a:solidFill>
                            <a:srgbClr val="000000"/>
                          </a:solidFill>
                          <a:effectLst/>
                          <a:latin typeface="+mn-lt"/>
                          <a:ea typeface="宋体" panose="02010600030101010101" pitchFamily="2" charset="-122"/>
                          <a:cs typeface="宋体" panose="02010600030101010101" pitchFamily="2" charset="-122"/>
                        </a:rPr>
                        <a:t>/</a:t>
                      </a:r>
                      <a:endParaRPr lang="zh-CN" sz="1050" kern="100" dirty="0">
                        <a:effectLst/>
                        <a:latin typeface="+mn-lt"/>
                        <a:ea typeface="宋体" panose="02010600030101010101" pitchFamily="2" charset="-122"/>
                        <a:cs typeface="Times New Roman" panose="02020603050405020304" pitchFamily="18" charset="0"/>
                      </a:endParaRPr>
                    </a:p>
                  </a:txBody>
                  <a:tcPr marL="68580" marR="68580" marT="0" marB="0" anchor="ctr"/>
                </a:tc>
              </a:tr>
              <a:tr h="216024">
                <a:tc vMerge="1">
                  <a:txBody>
                    <a:bodyPr/>
                    <a:lstStyle/>
                    <a:p>
                      <a:endParaRPr lang="zh-CN"/>
                    </a:p>
                  </a:txBody>
                  <a:tc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vMerge="1">
                  <a:txBody>
                    <a:bodyPr/>
                    <a:lstStyle/>
                    <a:p>
                      <a:endParaRPr lang="zh-CN"/>
                    </a:p>
                  </a:txBody>
                  <a:tcPr/>
                </a:tc>
                <a:tc>
                  <a:txBody>
                    <a:bodyPr/>
                    <a:lstStyle/>
                    <a:p>
                      <a:pPr algn="ctr">
                        <a:spcAft>
                          <a:spcPts val="0"/>
                        </a:spcAft>
                      </a:pPr>
                      <a:r>
                        <a:rPr lang="zh-CN" altLang="en-US" sz="1000" kern="0" dirty="0">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颗粒物</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0" dirty="0">
                          <a:solidFill>
                            <a:srgbClr val="000000"/>
                          </a:solidFill>
                          <a:effectLst/>
                          <a:latin typeface="+mn-lt"/>
                          <a:ea typeface="宋体" panose="02010600030101010101" pitchFamily="2" charset="-122"/>
                          <a:cs typeface="Times New Roman" panose="02020603050405020304" pitchFamily="18" charset="0"/>
                        </a:rPr>
                        <a:t>20</a:t>
                      </a:r>
                      <a:endParaRPr lang="zh-CN" sz="1050" kern="100" dirty="0">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altLang="zh-CN" sz="1000" kern="0" dirty="0" smtClean="0">
                          <a:solidFill>
                            <a:srgbClr val="000000"/>
                          </a:solidFill>
                          <a:effectLst/>
                          <a:latin typeface="+mn-lt"/>
                          <a:ea typeface="宋体" panose="02010600030101010101" pitchFamily="2" charset="-122"/>
                          <a:cs typeface="Times New Roman" panose="02020603050405020304" pitchFamily="18" charset="0"/>
                        </a:rPr>
                        <a:t>10.02</a:t>
                      </a:r>
                      <a:endParaRPr lang="zh-CN" sz="1050" kern="100" dirty="0">
                        <a:effectLst/>
                        <a:latin typeface="+mn-lt"/>
                        <a:ea typeface="宋体"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fontAlgn="b" latinLnBrk="0" hangingPunct="1">
                        <a:spcAft>
                          <a:spcPts val="0"/>
                        </a:spcAft>
                      </a:pPr>
                      <a:r>
                        <a:rPr lang="en-US" sz="1000" kern="0" dirty="0" smtClean="0">
                          <a:solidFill>
                            <a:srgbClr val="000000"/>
                          </a:solidFill>
                          <a:effectLst/>
                          <a:latin typeface="+mn-lt"/>
                          <a:ea typeface="宋体" panose="02010600030101010101" pitchFamily="2" charset="-122"/>
                          <a:cs typeface="宋体" panose="02010600030101010101" pitchFamily="2" charset="-122"/>
                        </a:rPr>
                        <a:t>0.66</a:t>
                      </a:r>
                      <a:endParaRPr lang="en-US" sz="1000" kern="0" dirty="0">
                        <a:solidFill>
                          <a:srgbClr val="000000"/>
                        </a:solidFill>
                        <a:effectLst/>
                        <a:latin typeface="+mn-lt"/>
                        <a:ea typeface="宋体" panose="02010600030101010101" pitchFamily="2" charset="-122"/>
                        <a:cs typeface="宋体" panose="02010600030101010101" pitchFamily="2" charset="-122"/>
                      </a:endParaRPr>
                    </a:p>
                  </a:txBody>
                  <a:tcPr marL="9525" marR="9525" marT="9525" marB="0" anchor="ctr"/>
                </a:tc>
                <a:tc>
                  <a:txBody>
                    <a:bodyPr/>
                    <a:lstStyle/>
                    <a:p>
                      <a:pPr algn="ctr">
                        <a:spcAft>
                          <a:spcPts val="0"/>
                        </a:spcAft>
                      </a:pPr>
                      <a:r>
                        <a:rPr lang="en-US" sz="1000" kern="0" dirty="0">
                          <a:solidFill>
                            <a:srgbClr val="000000"/>
                          </a:solidFill>
                          <a:effectLst/>
                          <a:latin typeface="+mn-lt"/>
                          <a:ea typeface="宋体" panose="02010600030101010101" pitchFamily="2" charset="-122"/>
                          <a:cs typeface="宋体" panose="02010600030101010101" pitchFamily="2" charset="-122"/>
                        </a:rPr>
                        <a:t>/</a:t>
                      </a:r>
                      <a:endParaRPr lang="zh-CN" sz="1050" kern="100" dirty="0">
                        <a:effectLst/>
                        <a:latin typeface="+mn-lt"/>
                        <a:ea typeface="宋体" panose="02010600030101010101" pitchFamily="2" charset="-122"/>
                        <a:cs typeface="Times New Roman" panose="02020603050405020304" pitchFamily="18" charset="0"/>
                      </a:endParaRPr>
                    </a:p>
                  </a:txBody>
                  <a:tcPr marL="68580" marR="68580" marT="0" marB="0" anchor="ctr"/>
                </a:tc>
              </a:tr>
            </a:tbl>
          </a:graphicData>
        </a:graphic>
      </p:graphicFrame>
      <p:sp>
        <p:nvSpPr>
          <p:cNvPr id="13" name="矩形 12"/>
          <p:cNvSpPr/>
          <p:nvPr/>
        </p:nvSpPr>
        <p:spPr>
          <a:xfrm>
            <a:off x="2067949" y="200471"/>
            <a:ext cx="5008102" cy="581057"/>
          </a:xfrm>
          <a:prstGeom prst="rect">
            <a:avLst/>
          </a:prstGeom>
        </p:spPr>
        <p:txBody>
          <a:bodyPr wrap="none">
            <a:spAutoFit/>
          </a:bodyPr>
          <a:lstStyle/>
          <a:p>
            <a:pP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二、</a:t>
            </a:r>
            <a:r>
              <a:rPr lang="zh-CN" altLang="en-US" sz="2400" b="1" dirty="0">
                <a:latin typeface="微软雅黑" panose="020B0503020204020204" charset="-122"/>
                <a:ea typeface="微软雅黑" panose="020B0503020204020204" charset="-122"/>
              </a:rPr>
              <a:t>废气排放信息一览表</a:t>
            </a:r>
            <a:r>
              <a:rPr lang="en-US" altLang="zh-CN" sz="2400" b="1" dirty="0">
                <a:latin typeface="微软雅黑" panose="020B0503020204020204" charset="-122"/>
                <a:ea typeface="微软雅黑" panose="020B0503020204020204" charset="-122"/>
              </a:rPr>
              <a:t>(</a:t>
            </a:r>
            <a:r>
              <a:rPr lang="en-US" altLang="zh-CN" sz="2400" b="1" dirty="0" smtClean="0">
                <a:latin typeface="微软雅黑" panose="020B0503020204020204" charset="-122"/>
                <a:ea typeface="微软雅黑" panose="020B0503020204020204" charset="-122"/>
              </a:rPr>
              <a:t>2022Q1)</a:t>
            </a:r>
            <a:endParaRPr lang="en-US" altLang="zh-CN" sz="2400" b="1" dirty="0">
              <a:latin typeface="微软雅黑" panose="020B0503020204020204" charset="-122"/>
              <a:ea typeface="微软雅黑" panose="020B0503020204020204" charset="-122"/>
              <a:cs typeface="Heiti SC Light"/>
            </a:endParaRPr>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8</a:t>
            </a:fld>
            <a:endParaRPr lang="zh-CN" altLang="en-US" sz="1800" b="1" dirty="0"/>
          </a:p>
        </p:txBody>
      </p:sp>
      <p:graphicFrame>
        <p:nvGraphicFramePr>
          <p:cNvPr id="6" name="表格 5"/>
          <p:cNvGraphicFramePr>
            <a:graphicFrameLocks noGrp="1"/>
          </p:cNvGraphicFramePr>
          <p:nvPr>
            <p:extLst>
              <p:ext uri="{D42A27DB-BD31-4B8C-83A1-F6EECF244321}">
                <p14:modId xmlns:p14="http://schemas.microsoft.com/office/powerpoint/2010/main" val="1997111240"/>
              </p:ext>
            </p:extLst>
          </p:nvPr>
        </p:nvGraphicFramePr>
        <p:xfrm>
          <a:off x="611561" y="1096613"/>
          <a:ext cx="7920878" cy="3203329"/>
        </p:xfrm>
        <a:graphic>
          <a:graphicData uri="http://schemas.openxmlformats.org/drawingml/2006/table">
            <a:tbl>
              <a:tblPr firstRow="1" firstCol="1" bandRow="1">
                <a:tableStyleId>{5C22544A-7EE6-4342-B048-85BDC9FD1C3A}</a:tableStyleId>
              </a:tblPr>
              <a:tblGrid>
                <a:gridCol w="1132978"/>
                <a:gridCol w="1722142"/>
                <a:gridCol w="1249091"/>
                <a:gridCol w="1110303"/>
                <a:gridCol w="1040909"/>
                <a:gridCol w="1040909"/>
                <a:gridCol w="624546"/>
              </a:tblGrid>
              <a:tr h="360363">
                <a:tc>
                  <a:txBody>
                    <a:bodyPr/>
                    <a:lstStyle/>
                    <a:p>
                      <a:pPr algn="ctr" rtl="0" fontAlgn="ctr"/>
                      <a:r>
                        <a:rPr lang="zh-CN" altLang="en-US" sz="1000" u="none" strike="noStrike" dirty="0">
                          <a:effectLst/>
                        </a:rPr>
                        <a:t>废气排放口编号位置</a:t>
                      </a:r>
                      <a:endParaRPr lang="zh-CN" altLang="en-US" sz="1000" b="1" i="0" u="none" strike="noStrike" dirty="0">
                        <a:solidFill>
                          <a:srgbClr val="FFFFFF"/>
                        </a:solidFill>
                        <a:effectLst/>
                        <a:latin typeface="Arial" panose="020B0604020202020204" pitchFamily="34" charset="0"/>
                        <a:ea typeface="等线"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rtl="0" fontAlgn="ctr"/>
                      <a:r>
                        <a:rPr lang="zh-CN" altLang="en-US" sz="1000" u="none" strike="noStrike" dirty="0">
                          <a:effectLst/>
                        </a:rPr>
                        <a:t>执行的排放标准</a:t>
                      </a:r>
                      <a:endParaRPr lang="zh-CN" altLang="en-US" sz="1000" b="1" i="0" u="none" strike="noStrike" dirty="0">
                        <a:solidFill>
                          <a:srgbClr val="FFFFFF"/>
                        </a:solidFill>
                        <a:effectLst/>
                        <a:latin typeface="Arial" panose="020B0604020202020204" pitchFamily="34" charset="0"/>
                        <a:ea typeface="等线"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rtl="0" fontAlgn="ctr"/>
                      <a:r>
                        <a:rPr lang="zh-CN" altLang="en-US" sz="1000" u="none" strike="noStrike" dirty="0">
                          <a:effectLst/>
                        </a:rPr>
                        <a:t>大气污染物名称</a:t>
                      </a:r>
                      <a:endParaRPr lang="zh-CN" altLang="en-US" sz="1000" b="1" i="0" u="none" strike="noStrike" dirty="0">
                        <a:solidFill>
                          <a:srgbClr val="FFFFFF"/>
                        </a:solidFill>
                        <a:effectLst/>
                        <a:latin typeface="Arial" panose="020B0604020202020204" pitchFamily="34" charset="0"/>
                        <a:ea typeface="等线"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rtl="0" fontAlgn="ctr"/>
                      <a:r>
                        <a:rPr lang="zh-CN" altLang="en-US" sz="1000" u="none" strike="noStrike" dirty="0">
                          <a:effectLst/>
                        </a:rPr>
                        <a:t>规定排放</a:t>
                      </a:r>
                      <a:r>
                        <a:rPr lang="zh-CN" altLang="en-US" sz="1000" u="none" strike="noStrike" dirty="0" smtClean="0">
                          <a:effectLst/>
                        </a:rPr>
                        <a:t>限值</a:t>
                      </a:r>
                      <a:endParaRPr lang="en-US" altLang="zh-CN" sz="1000"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000" kern="0" dirty="0" smtClean="0">
                          <a:effectLst/>
                        </a:rPr>
                        <a:t>（</a:t>
                      </a:r>
                      <a:r>
                        <a:rPr lang="en-US" altLang="zh-CN" sz="1000" kern="0" dirty="0" smtClean="0">
                          <a:effectLst/>
                        </a:rPr>
                        <a:t>mg/m</a:t>
                      </a:r>
                      <a:r>
                        <a:rPr lang="en-US" altLang="zh-CN" sz="1000" kern="0" baseline="30000" dirty="0" smtClean="0">
                          <a:effectLst/>
                        </a:rPr>
                        <a:t>3</a:t>
                      </a:r>
                      <a:r>
                        <a:rPr lang="zh-CN" altLang="en-US" sz="1000" kern="0" dirty="0" smtClean="0">
                          <a:effectLst/>
                        </a:rPr>
                        <a:t>）</a:t>
                      </a:r>
                      <a:endParaRPr lang="zh-CN" altLang="zh-CN" sz="1000" kern="100" dirty="0" smtClean="0">
                        <a:effectLst/>
                        <a:latin typeface="Calibri" panose="020F0502020204030204" pitchFamily="34" charset="0"/>
                        <a:ea typeface="宋体" panose="02010600030101010101" pitchFamily="2" charset="-122"/>
                        <a:cs typeface="Times New Roman" panose="02020603050405020304" pitchFamily="18" charset="0"/>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rtl="0" fontAlgn="ctr"/>
                      <a:r>
                        <a:rPr lang="zh-CN" altLang="en-US" sz="1000" u="none" strike="noStrike" dirty="0">
                          <a:effectLst/>
                        </a:rPr>
                        <a:t>实际排放</a:t>
                      </a:r>
                      <a:r>
                        <a:rPr lang="zh-CN" altLang="en-US" sz="1000" u="none" strike="noStrike" dirty="0" smtClean="0">
                          <a:effectLst/>
                        </a:rPr>
                        <a:t>浓度</a:t>
                      </a:r>
                      <a:endParaRPr lang="en-US" altLang="zh-CN" sz="1000" b="1" i="0" u="none" strike="noStrike" dirty="0" smtClean="0">
                        <a:solidFill>
                          <a:srgbClr val="FFFFFF"/>
                        </a:solidFill>
                        <a:effectLst/>
                        <a:latin typeface="Arial" panose="020B0604020202020204" pitchFamily="34" charset="0"/>
                        <a:ea typeface="等线" panose="02010600030101010101" pitchFamily="2" charset="-122"/>
                      </a:endParaRPr>
                    </a:p>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000" kern="0" dirty="0" smtClean="0">
                          <a:effectLst/>
                        </a:rPr>
                        <a:t>（</a:t>
                      </a:r>
                      <a:r>
                        <a:rPr lang="en-US" altLang="zh-CN" sz="1000" kern="0" dirty="0" smtClean="0">
                          <a:effectLst/>
                        </a:rPr>
                        <a:t>mg/m</a:t>
                      </a:r>
                      <a:r>
                        <a:rPr lang="en-US" altLang="zh-CN" sz="1000" kern="0" baseline="30000" dirty="0" smtClean="0">
                          <a:effectLst/>
                        </a:rPr>
                        <a:t>3</a:t>
                      </a:r>
                      <a:r>
                        <a:rPr lang="zh-CN" altLang="en-US" sz="1000" kern="0" dirty="0" smtClean="0">
                          <a:effectLst/>
                        </a:rPr>
                        <a:t>）</a:t>
                      </a:r>
                      <a:endParaRPr lang="zh-CN" altLang="zh-CN" sz="1000" kern="100" dirty="0" smtClean="0">
                        <a:effectLst/>
                        <a:latin typeface="Calibri" panose="020F0502020204030204" pitchFamily="34" charset="0"/>
                        <a:ea typeface="宋体" panose="02010600030101010101" pitchFamily="2" charset="-122"/>
                        <a:cs typeface="Times New Roman" panose="02020603050405020304" pitchFamily="18" charset="0"/>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rtl="0" fontAlgn="ctr"/>
                      <a:r>
                        <a:rPr lang="zh-CN" altLang="en-US" sz="1000" u="none" strike="noStrike" dirty="0">
                          <a:effectLst/>
                        </a:rPr>
                        <a:t>实际排放总量</a:t>
                      </a:r>
                      <a:endParaRPr lang="en-US" altLang="zh-CN" sz="1000" u="none" strike="noStrike" dirty="0">
                        <a:effectLst/>
                      </a:endParaRPr>
                    </a:p>
                    <a:p>
                      <a:pPr algn="ctr" rtl="0" fontAlgn="ctr"/>
                      <a:r>
                        <a:rPr lang="zh-CN" altLang="en-US" sz="1000" u="none" strike="noStrike" dirty="0" smtClean="0">
                          <a:effectLst/>
                        </a:rPr>
                        <a:t>（</a:t>
                      </a:r>
                      <a:r>
                        <a:rPr lang="en-US" altLang="zh-CN" sz="1000" b="1" u="none" strike="noStrike" kern="1200" dirty="0" smtClean="0">
                          <a:solidFill>
                            <a:schemeClr val="lt1"/>
                          </a:solidFill>
                          <a:effectLst/>
                          <a:latin typeface="+mn-lt"/>
                          <a:ea typeface="+mn-ea"/>
                          <a:cs typeface="+mn-cs"/>
                        </a:rPr>
                        <a:t>t</a:t>
                      </a:r>
                      <a:r>
                        <a:rPr lang="zh-CN" altLang="en-US" sz="1000" u="none" strike="noStrike" dirty="0" smtClean="0">
                          <a:effectLst/>
                        </a:rPr>
                        <a:t>）</a:t>
                      </a:r>
                      <a:endParaRPr lang="zh-CN" altLang="en-US" sz="1000" b="1" i="0" u="none" strike="noStrike" dirty="0">
                        <a:solidFill>
                          <a:srgbClr val="FFFFFF"/>
                        </a:solidFill>
                        <a:effectLst/>
                        <a:latin typeface="Arial" panose="020B0604020202020204" pitchFamily="34" charset="0"/>
                        <a:ea typeface="等线"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rtl="0" fontAlgn="ctr"/>
                      <a:r>
                        <a:rPr lang="zh-CN" altLang="en-US" sz="1000" u="none" strike="noStrike" dirty="0">
                          <a:effectLst/>
                        </a:rPr>
                        <a:t>超标情况</a:t>
                      </a:r>
                      <a:endParaRPr lang="zh-CN" altLang="en-US" sz="1000" b="1" i="0" u="none" strike="noStrike" dirty="0">
                        <a:solidFill>
                          <a:srgbClr val="FFFFFF"/>
                        </a:solidFill>
                        <a:effectLst/>
                        <a:latin typeface="Arial" panose="020B0604020202020204" pitchFamily="34" charset="0"/>
                        <a:ea typeface="等线"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r>
              <a:tr h="117458">
                <a:tc rowSpan="3">
                  <a:txBody>
                    <a:bodyPr/>
                    <a:lstStyle/>
                    <a:p>
                      <a:pPr algn="ctr" rtl="0" fontAlgn="ctr"/>
                      <a:r>
                        <a:rPr lang="zh-CN" altLang="en-US" sz="1000" u="none" strike="noStrike" dirty="0">
                          <a:solidFill>
                            <a:schemeClr val="bg1"/>
                          </a:solidFill>
                          <a:effectLst/>
                        </a:rPr>
                        <a:t>污水装置低浓度臭气治理（</a:t>
                      </a:r>
                      <a:r>
                        <a:rPr lang="en-US" altLang="zh-CN" sz="1000" u="none" strike="noStrike" dirty="0">
                          <a:solidFill>
                            <a:schemeClr val="bg1"/>
                          </a:solidFill>
                          <a:effectLst/>
                        </a:rPr>
                        <a:t>DA068</a:t>
                      </a:r>
                      <a:r>
                        <a:rPr lang="zh-CN" altLang="en-US" sz="1000" u="none" strike="noStrike" dirty="0">
                          <a:solidFill>
                            <a:schemeClr val="bg1"/>
                          </a:solidFill>
                          <a:effectLst/>
                        </a:rPr>
                        <a:t>）</a:t>
                      </a:r>
                      <a:endParaRPr lang="zh-CN" altLang="en-US" sz="1000" b="1" i="0" u="none" strike="noStrike" dirty="0">
                        <a:solidFill>
                          <a:schemeClr val="bg1"/>
                        </a:solidFill>
                        <a:effectLst/>
                        <a:latin typeface="宋体" panose="02010600030101010101" pitchFamily="2" charset="-122"/>
                        <a:ea typeface="宋体"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rowSpan="3">
                  <a:txBody>
                    <a:bodyPr/>
                    <a:lstStyle/>
                    <a:p>
                      <a:pPr algn="ctr" rtl="0" fontAlgn="ctr"/>
                      <a:r>
                        <a:rPr lang="en-US" altLang="zh-CN" sz="1000" u="none" strike="noStrike" dirty="0">
                          <a:effectLst/>
                        </a:rPr>
                        <a:t>《</a:t>
                      </a:r>
                      <a:r>
                        <a:rPr lang="zh-CN" altLang="en-US" sz="1000" u="none" strike="noStrike" dirty="0">
                          <a:effectLst/>
                        </a:rPr>
                        <a:t>石油化学工业污染物排放标准</a:t>
                      </a:r>
                      <a:r>
                        <a:rPr lang="en-US" altLang="zh-CN" sz="1000" u="none" strike="noStrike" dirty="0">
                          <a:effectLst/>
                        </a:rPr>
                        <a:t>》(GB 31571-2015)</a:t>
                      </a:r>
                      <a:r>
                        <a:rPr lang="zh-CN" altLang="en-US" sz="1000" u="none" strike="noStrike" dirty="0">
                          <a:effectLst/>
                        </a:rPr>
                        <a:t>表</a:t>
                      </a:r>
                      <a:r>
                        <a:rPr lang="en-US" altLang="zh-CN" sz="1000" u="none" strike="noStrike" dirty="0">
                          <a:effectLst/>
                        </a:rPr>
                        <a:t>5                  《</a:t>
                      </a:r>
                      <a:r>
                        <a:rPr lang="zh-CN" altLang="en-US" sz="1000" u="none" strike="noStrike" dirty="0">
                          <a:effectLst/>
                        </a:rPr>
                        <a:t>恶臭污染物排放标准</a:t>
                      </a:r>
                      <a:r>
                        <a:rPr lang="en-US" altLang="zh-CN" sz="1000" u="none" strike="noStrike" dirty="0" smtClean="0">
                          <a:effectLst/>
                        </a:rPr>
                        <a:t>》</a:t>
                      </a:r>
                    </a:p>
                    <a:p>
                      <a:pPr algn="ctr" rtl="0" fontAlgn="ctr"/>
                      <a:r>
                        <a:rPr lang="zh-CN" altLang="en-US" sz="1000" u="none" strike="noStrike" dirty="0" smtClean="0">
                          <a:effectLst/>
                        </a:rPr>
                        <a:t> </a:t>
                      </a:r>
                      <a:r>
                        <a:rPr lang="zh-CN" altLang="en-US" sz="1000" u="none" strike="noStrike" dirty="0">
                          <a:effectLst/>
                        </a:rPr>
                        <a:t>（</a:t>
                      </a:r>
                      <a:r>
                        <a:rPr lang="en-US" altLang="zh-CN" sz="1000" u="none" strike="noStrike" dirty="0">
                          <a:effectLst/>
                        </a:rPr>
                        <a:t>GB 14554-1993</a:t>
                      </a:r>
                      <a:r>
                        <a:rPr lang="zh-CN" altLang="en-US" sz="1000" u="none" strike="noStrike" dirty="0">
                          <a:effectLst/>
                        </a:rPr>
                        <a:t>）</a:t>
                      </a:r>
                      <a:endParaRPr lang="zh-CN" altLang="en-US" sz="1000" b="0" i="0" u="none" strike="noStrike" dirty="0">
                        <a:solidFill>
                          <a:srgbClr val="000000"/>
                        </a:solidFill>
                        <a:effectLst/>
                        <a:latin typeface="Arial" panose="020B0604020202020204" pitchFamily="34" charset="0"/>
                        <a:ea typeface="等线" panose="02010600030101010101" pitchFamily="2" charset="-122"/>
                      </a:endParaRPr>
                    </a:p>
                  </a:txBody>
                  <a:tcPr marL="6343" marR="6343" marT="6343" marB="0" anchor="ct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非甲烷总烃</a:t>
                      </a: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120</a:t>
                      </a:r>
                      <a:endParaRPr lang="en-US" altLang="zh-CN"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12.46</a:t>
                      </a:r>
                      <a:endParaRPr lang="en-US" altLang="zh-CN"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dk1"/>
                          </a:solidFill>
                          <a:effectLst/>
                          <a:latin typeface="+mn-lt"/>
                          <a:ea typeface="+mn-ea"/>
                          <a:cs typeface="+mn-cs"/>
                        </a:rPr>
                        <a:t>0.048</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algn="ctr" rtl="0" fontAlgn="ctr"/>
                      <a:r>
                        <a:rPr lang="en-US" altLang="zh-CN" sz="1000" u="none" strike="noStrike" dirty="0">
                          <a:effectLst/>
                        </a:rPr>
                        <a:t>/</a:t>
                      </a:r>
                      <a:endParaRPr lang="en-US" altLang="zh-CN" sz="1000" b="0" i="0" u="none" strike="noStrike" dirty="0">
                        <a:solidFill>
                          <a:srgbClr val="000000"/>
                        </a:solidFill>
                        <a:effectLst/>
                        <a:latin typeface="Calibri" panose="020F0502020204030204" pitchFamily="34" charset="0"/>
                        <a:ea typeface="等线" panose="02010600030101010101" pitchFamily="2" charset="-122"/>
                      </a:endParaRPr>
                    </a:p>
                  </a:txBody>
                  <a:tcPr marL="6343" marR="6343" marT="6343" marB="0" anchor="ctr"/>
                </a:tc>
              </a:tr>
              <a:tr h="216024">
                <a:tc vMerge="1">
                  <a:txBody>
                    <a:bodyPr/>
                    <a:lstStyle/>
                    <a:p>
                      <a:endParaRPr lang="zh-CN"/>
                    </a:p>
                  </a:txBody>
                  <a:tcPr/>
                </a:tc>
                <a:tc vMerge="1">
                  <a:txBody>
                    <a:bodyPr/>
                    <a:lstStyle/>
                    <a:p>
                      <a:endParaRPr lang="zh-CN"/>
                    </a:p>
                  </a:txBody>
                  <a:tcP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硫化氢</a:t>
                      </a:r>
                    </a:p>
                  </a:txBody>
                  <a:tcPr marL="6343" marR="6343" marT="6343" marB="0" anchor="ct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0.33kg/h</a:t>
                      </a: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dk1"/>
                          </a:solidFill>
                          <a:effectLst/>
                          <a:latin typeface="+mn-lt"/>
                          <a:ea typeface="+mn-ea"/>
                          <a:cs typeface="+mn-cs"/>
                        </a:rPr>
                        <a:t>0.001kg/h</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tx1"/>
                          </a:solidFill>
                          <a:effectLst/>
                          <a:latin typeface="+mn-lt"/>
                          <a:ea typeface="+mn-ea"/>
                          <a:cs typeface="+mn-cs"/>
                        </a:rPr>
                        <a:t>0.002</a:t>
                      </a:r>
                      <a:endParaRPr lang="en-US" sz="1000" u="none" strike="noStrike" kern="1200" dirty="0">
                        <a:solidFill>
                          <a:schemeClr val="tx1"/>
                        </a:solidFill>
                        <a:effectLst/>
                        <a:latin typeface="+mn-lt"/>
                        <a:ea typeface="+mn-ea"/>
                        <a:cs typeface="+mn-cs"/>
                      </a:endParaRPr>
                    </a:p>
                  </a:txBody>
                  <a:tcPr marL="6343" marR="6343" marT="6343" marB="0" anchor="ctr"/>
                </a:tc>
                <a:tc>
                  <a:txBody>
                    <a:bodyPr/>
                    <a:lstStyle/>
                    <a:p>
                      <a:pPr algn="ctr" rtl="0" fontAlgn="ctr"/>
                      <a:r>
                        <a:rPr lang="en-US" altLang="zh-CN" sz="1000" u="none" strike="noStrike" dirty="0">
                          <a:effectLst/>
                        </a:rPr>
                        <a:t>/</a:t>
                      </a:r>
                      <a:endParaRPr lang="en-US" altLang="zh-CN" sz="1000" b="0" i="0" u="none" strike="noStrike" dirty="0">
                        <a:solidFill>
                          <a:srgbClr val="000000"/>
                        </a:solidFill>
                        <a:effectLst/>
                        <a:latin typeface="Calibri" panose="020F0502020204030204" pitchFamily="34" charset="0"/>
                        <a:ea typeface="等线" panose="02010600030101010101" pitchFamily="2" charset="-122"/>
                      </a:endParaRPr>
                    </a:p>
                  </a:txBody>
                  <a:tcPr marL="6343" marR="6343" marT="6343" marB="0" anchor="ctr"/>
                </a:tc>
              </a:tr>
              <a:tr h="174739">
                <a:tc vMerge="1">
                  <a:txBody>
                    <a:bodyPr/>
                    <a:lstStyle/>
                    <a:p>
                      <a:endParaRPr lang="zh-CN"/>
                    </a:p>
                  </a:txBody>
                  <a:tcPr/>
                </a:tc>
                <a:tc vMerge="1">
                  <a:txBody>
                    <a:bodyPr/>
                    <a:lstStyle/>
                    <a:p>
                      <a:endParaRPr lang="zh-CN"/>
                    </a:p>
                  </a:txBody>
                  <a:tcP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  氨（氨气）</a:t>
                      </a:r>
                    </a:p>
                  </a:txBody>
                  <a:tcPr marL="6343" marR="6343" marT="6343" marB="0" anchor="ctr"/>
                </a:tc>
                <a:tc>
                  <a:txBody>
                    <a:bodyPr/>
                    <a:lstStyle/>
                    <a:p>
                      <a:pPr marL="0" algn="ctr" defTabSz="914400" rtl="0" eaLnBrk="1" fontAlgn="ctr" latinLnBrk="0" hangingPunct="1"/>
                      <a:r>
                        <a:rPr lang="en-US" altLang="zh-CN" sz="1000" u="none" strike="noStrike" kern="1200" dirty="0">
                          <a:solidFill>
                            <a:schemeClr val="dk1"/>
                          </a:solidFill>
                          <a:effectLst/>
                          <a:latin typeface="+mn-lt"/>
                          <a:ea typeface="+mn-ea"/>
                          <a:cs typeface="+mn-cs"/>
                        </a:rPr>
                        <a:t>4.9kg/h</a:t>
                      </a: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0.001kg/h</a:t>
                      </a:r>
                      <a:endParaRPr lang="en-US" altLang="zh-CN" sz="1000" u="none" strike="noStrike" kern="1200" dirty="0">
                        <a:solidFill>
                          <a:schemeClr val="tx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tx1"/>
                          </a:solidFill>
                          <a:effectLst/>
                          <a:latin typeface="+mn-lt"/>
                          <a:ea typeface="+mn-ea"/>
                          <a:cs typeface="+mn-cs"/>
                        </a:rPr>
                        <a:t>0.002</a:t>
                      </a:r>
                      <a:endParaRPr lang="en-US" sz="1000" u="none" strike="noStrike" kern="1200" dirty="0">
                        <a:solidFill>
                          <a:schemeClr val="tx1"/>
                        </a:solidFill>
                        <a:effectLst/>
                        <a:latin typeface="+mn-lt"/>
                        <a:ea typeface="+mn-ea"/>
                        <a:cs typeface="+mn-cs"/>
                      </a:endParaRPr>
                    </a:p>
                  </a:txBody>
                  <a:tcPr marL="6343" marR="6343" marT="6343" marB="0" anchor="ctr"/>
                </a:tc>
                <a:tc>
                  <a:txBody>
                    <a:bodyPr/>
                    <a:lstStyle/>
                    <a:p>
                      <a:pPr algn="ctr" rtl="0" fontAlgn="ctr"/>
                      <a:r>
                        <a:rPr lang="en-US" altLang="zh-CN" sz="1000" b="0" i="0" u="none" strike="noStrike" dirty="0">
                          <a:solidFill>
                            <a:srgbClr val="000000"/>
                          </a:solidFill>
                          <a:effectLst/>
                          <a:latin typeface="Calibri" panose="020F0502020204030204" pitchFamily="34" charset="0"/>
                          <a:ea typeface="等线" panose="02010600030101010101" pitchFamily="2" charset="-122"/>
                        </a:rPr>
                        <a:t>/</a:t>
                      </a:r>
                    </a:p>
                  </a:txBody>
                  <a:tcPr marL="6343" marR="6343" marT="6343" marB="0" anchor="ctr"/>
                </a:tc>
              </a:tr>
              <a:tr h="216024">
                <a:tc rowSpan="2">
                  <a:txBody>
                    <a:bodyPr/>
                    <a:lstStyle/>
                    <a:p>
                      <a:pPr algn="ctr" rtl="0" fontAlgn="ctr"/>
                      <a:r>
                        <a:rPr lang="zh-CN" altLang="en-US" sz="1000" u="none" strike="noStrike" dirty="0">
                          <a:solidFill>
                            <a:schemeClr val="bg1"/>
                          </a:solidFill>
                          <a:effectLst/>
                        </a:rPr>
                        <a:t>废碱废水集输及处理设施排气（</a:t>
                      </a:r>
                      <a:r>
                        <a:rPr lang="en-US" altLang="zh-CN" sz="1000" u="none" strike="noStrike" dirty="0">
                          <a:solidFill>
                            <a:schemeClr val="bg1"/>
                          </a:solidFill>
                          <a:effectLst/>
                        </a:rPr>
                        <a:t>DA069</a:t>
                      </a:r>
                      <a:r>
                        <a:rPr lang="zh-CN" altLang="en-US" sz="1000" u="none" strike="noStrike" dirty="0">
                          <a:solidFill>
                            <a:schemeClr val="bg1"/>
                          </a:solidFill>
                          <a:effectLst/>
                        </a:rPr>
                        <a:t>）</a:t>
                      </a:r>
                      <a:endParaRPr lang="zh-CN" altLang="en-US" sz="1000" b="1" i="0" u="none" strike="noStrike" dirty="0">
                        <a:solidFill>
                          <a:schemeClr val="bg1"/>
                        </a:solidFill>
                        <a:effectLst/>
                        <a:latin typeface="宋体" panose="02010600030101010101" pitchFamily="2" charset="-122"/>
                        <a:ea typeface="宋体"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rowSpan="2">
                  <a:txBody>
                    <a:bodyPr/>
                    <a:lstStyle/>
                    <a:p>
                      <a:pPr algn="ctr" rtl="0" fontAlgn="ctr"/>
                      <a:r>
                        <a:rPr lang="en-US" altLang="zh-CN" sz="1000" u="none" strike="noStrike" dirty="0">
                          <a:effectLst/>
                        </a:rPr>
                        <a:t>《</a:t>
                      </a:r>
                      <a:r>
                        <a:rPr lang="zh-CN" altLang="en-US" sz="1000" u="none" strike="noStrike" dirty="0">
                          <a:effectLst/>
                        </a:rPr>
                        <a:t>石油化学工业污染物排放标准</a:t>
                      </a:r>
                      <a:r>
                        <a:rPr lang="en-US" altLang="zh-CN" sz="1000" u="none" strike="noStrike" dirty="0">
                          <a:effectLst/>
                        </a:rPr>
                        <a:t>》</a:t>
                      </a:r>
                      <a:r>
                        <a:rPr lang="zh-CN" altLang="en-US" sz="1000" u="none" strike="noStrike" dirty="0">
                          <a:effectLst/>
                        </a:rPr>
                        <a:t> </a:t>
                      </a:r>
                      <a:r>
                        <a:rPr lang="en-US" altLang="zh-CN" sz="1000" u="none" strike="noStrike" dirty="0">
                          <a:effectLst/>
                        </a:rPr>
                        <a:t>(GB 31571-2015)</a:t>
                      </a:r>
                      <a:r>
                        <a:rPr lang="zh-CN" altLang="en-US" sz="1000" u="none" strike="noStrike" dirty="0">
                          <a:effectLst/>
                        </a:rPr>
                        <a:t>表</a:t>
                      </a:r>
                      <a:r>
                        <a:rPr lang="en-US" altLang="zh-CN" sz="1000" u="none" strike="noStrike" dirty="0">
                          <a:effectLst/>
                        </a:rPr>
                        <a:t>5                        《</a:t>
                      </a:r>
                      <a:r>
                        <a:rPr lang="zh-CN" altLang="en-US" sz="1000" u="none" strike="noStrike" dirty="0">
                          <a:effectLst/>
                        </a:rPr>
                        <a:t>恶臭污染物排放标准</a:t>
                      </a:r>
                      <a:r>
                        <a:rPr lang="en-US" altLang="zh-CN" sz="1000" u="none" strike="noStrike" dirty="0">
                          <a:effectLst/>
                        </a:rPr>
                        <a:t>》</a:t>
                      </a:r>
                      <a:r>
                        <a:rPr lang="zh-CN" altLang="en-US" sz="1000" u="none" strike="noStrike" dirty="0">
                          <a:effectLst/>
                        </a:rPr>
                        <a:t> </a:t>
                      </a:r>
                      <a:endParaRPr lang="en-US" altLang="zh-CN" sz="1000" u="none" strike="noStrike" dirty="0" smtClean="0">
                        <a:effectLst/>
                      </a:endParaRPr>
                    </a:p>
                    <a:p>
                      <a:pPr algn="ctr" rtl="0" fontAlgn="ctr"/>
                      <a:r>
                        <a:rPr lang="zh-CN" altLang="en-US" sz="1000" u="none" strike="noStrike" dirty="0" smtClean="0">
                          <a:effectLst/>
                        </a:rPr>
                        <a:t>（</a:t>
                      </a:r>
                      <a:r>
                        <a:rPr lang="en-US" altLang="zh-CN" sz="1000" u="none" strike="noStrike" dirty="0">
                          <a:effectLst/>
                        </a:rPr>
                        <a:t>GB 14554-1993</a:t>
                      </a:r>
                      <a:r>
                        <a:rPr lang="zh-CN" altLang="en-US" sz="1000" u="none" strike="noStrike" dirty="0">
                          <a:effectLst/>
                        </a:rPr>
                        <a:t>）</a:t>
                      </a:r>
                      <a:endParaRPr lang="zh-CN" altLang="en-US" sz="1000" b="0" i="0" u="none" strike="noStrike" dirty="0">
                        <a:solidFill>
                          <a:srgbClr val="000000"/>
                        </a:solidFill>
                        <a:effectLst/>
                        <a:latin typeface="Arial" panose="020B0604020202020204" pitchFamily="34" charset="0"/>
                        <a:ea typeface="等线" panose="02010600030101010101" pitchFamily="2" charset="-122"/>
                      </a:endParaRPr>
                    </a:p>
                  </a:txBody>
                  <a:tcPr marL="6343" marR="6343" marT="6343" marB="0" anchor="ct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非甲烷总烃</a:t>
                      </a: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120</a:t>
                      </a:r>
                      <a:endParaRPr lang="en-US" altLang="zh-CN"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48.57</a:t>
                      </a:r>
                      <a:endParaRPr lang="en-US" altLang="zh-CN"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dk1"/>
                          </a:solidFill>
                          <a:effectLst/>
                          <a:latin typeface="+mn-lt"/>
                          <a:ea typeface="+mn-ea"/>
                          <a:cs typeface="+mn-cs"/>
                        </a:rPr>
                        <a:t>2.23</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algn="ctr" rtl="0" fontAlgn="ctr"/>
                      <a:r>
                        <a:rPr lang="en-US" altLang="zh-CN" sz="1000" u="none" strike="noStrike" dirty="0">
                          <a:effectLst/>
                        </a:rPr>
                        <a:t>/</a:t>
                      </a:r>
                      <a:endParaRPr lang="en-US" altLang="zh-CN" sz="1000" b="0" i="0" u="none" strike="noStrike" dirty="0">
                        <a:solidFill>
                          <a:srgbClr val="000000"/>
                        </a:solidFill>
                        <a:effectLst/>
                        <a:latin typeface="Calibri" panose="020F0502020204030204" pitchFamily="34" charset="0"/>
                        <a:ea typeface="等线" panose="02010600030101010101" pitchFamily="2" charset="-122"/>
                      </a:endParaRPr>
                    </a:p>
                  </a:txBody>
                  <a:tcPr marL="6343" marR="6343" marT="6343" marB="0" anchor="ctr"/>
                </a:tc>
              </a:tr>
              <a:tr h="216024">
                <a:tc vMerge="1">
                  <a:txBody>
                    <a:bodyPr/>
                    <a:lstStyle/>
                    <a:p>
                      <a:endParaRPr lang="zh-CN"/>
                    </a:p>
                  </a:txBody>
                  <a:tcPr/>
                </a:tc>
                <a:tc vMerge="1">
                  <a:txBody>
                    <a:bodyPr/>
                    <a:lstStyle/>
                    <a:p>
                      <a:endParaRPr lang="zh-CN"/>
                    </a:p>
                  </a:txBody>
                  <a:tcP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硫化氢</a:t>
                      </a:r>
                    </a:p>
                  </a:txBody>
                  <a:tcPr marL="6343" marR="6343" marT="6343" marB="0" anchor="ct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1.3kg/h</a:t>
                      </a: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0.0007kg/h</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dk1"/>
                          </a:solidFill>
                          <a:effectLst/>
                          <a:latin typeface="+mn-lt"/>
                          <a:ea typeface="+mn-ea"/>
                          <a:cs typeface="+mn-cs"/>
                        </a:rPr>
                        <a:t>0.0015</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algn="ctr" rtl="0" fontAlgn="ctr"/>
                      <a:r>
                        <a:rPr lang="en-US" altLang="zh-CN" sz="1000" u="none" strike="noStrike" dirty="0">
                          <a:effectLst/>
                        </a:rPr>
                        <a:t>/</a:t>
                      </a:r>
                      <a:endParaRPr lang="en-US" altLang="zh-CN" sz="1000" b="0" i="0" u="none" strike="noStrike" dirty="0">
                        <a:solidFill>
                          <a:srgbClr val="000000"/>
                        </a:solidFill>
                        <a:effectLst/>
                        <a:latin typeface="Calibri" panose="020F0502020204030204" pitchFamily="34" charset="0"/>
                        <a:ea typeface="等线" panose="02010600030101010101" pitchFamily="2" charset="-122"/>
                      </a:endParaRPr>
                    </a:p>
                  </a:txBody>
                  <a:tcPr marL="6343" marR="6343" marT="6343" marB="0" anchor="ctr"/>
                </a:tc>
              </a:tr>
              <a:tr h="0">
                <a:tc rowSpan="3">
                  <a:txBody>
                    <a:bodyPr/>
                    <a:lstStyle/>
                    <a:p>
                      <a:pPr algn="ctr" rtl="0" fontAlgn="ctr"/>
                      <a:r>
                        <a:rPr lang="zh-CN" altLang="en-US" sz="1000" u="none" strike="noStrike" dirty="0">
                          <a:solidFill>
                            <a:schemeClr val="bg1"/>
                          </a:solidFill>
                          <a:effectLst/>
                        </a:rPr>
                        <a:t>乙烯西区污水池臭气治理（</a:t>
                      </a:r>
                      <a:r>
                        <a:rPr lang="en-US" altLang="zh-CN" sz="1000" u="none" strike="noStrike" dirty="0">
                          <a:solidFill>
                            <a:schemeClr val="bg1"/>
                          </a:solidFill>
                          <a:effectLst/>
                        </a:rPr>
                        <a:t>DA072</a:t>
                      </a:r>
                      <a:r>
                        <a:rPr lang="zh-CN" altLang="en-US" sz="1000" u="none" strike="noStrike" dirty="0">
                          <a:solidFill>
                            <a:schemeClr val="bg1"/>
                          </a:solidFill>
                          <a:effectLst/>
                        </a:rPr>
                        <a:t>）</a:t>
                      </a:r>
                      <a:endParaRPr lang="zh-CN" altLang="en-US" sz="1000" b="1" i="0" u="none" strike="noStrike" dirty="0">
                        <a:solidFill>
                          <a:schemeClr val="bg1"/>
                        </a:solidFill>
                        <a:effectLst/>
                        <a:latin typeface="Arial" panose="020B0604020202020204" pitchFamily="34" charset="0"/>
                        <a:ea typeface="等线"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rowSpan="3">
                  <a:txBody>
                    <a:bodyPr/>
                    <a:lstStyle/>
                    <a:p>
                      <a:pPr algn="ctr" rtl="0" fontAlgn="ctr"/>
                      <a:r>
                        <a:rPr lang="en-US" altLang="zh-CN" sz="1000" u="none" strike="noStrike" dirty="0">
                          <a:effectLst/>
                        </a:rPr>
                        <a:t>《</a:t>
                      </a:r>
                      <a:r>
                        <a:rPr lang="zh-CN" altLang="en-US" sz="1000" u="none" strike="noStrike" dirty="0">
                          <a:effectLst/>
                        </a:rPr>
                        <a:t>石油化学工业污染物排放标准</a:t>
                      </a:r>
                      <a:r>
                        <a:rPr lang="en-US" altLang="zh-CN" sz="1000" u="none" strike="noStrike" dirty="0">
                          <a:effectLst/>
                        </a:rPr>
                        <a:t>》 </a:t>
                      </a:r>
                      <a:endParaRPr lang="en-US" altLang="zh-CN" sz="1000" b="0" i="0" u="none" strike="noStrike" dirty="0">
                        <a:solidFill>
                          <a:srgbClr val="000000"/>
                        </a:solidFill>
                        <a:effectLst/>
                        <a:latin typeface="Arial" panose="020B0604020202020204" pitchFamily="34" charset="0"/>
                        <a:ea typeface="等线" panose="02010600030101010101" pitchFamily="2" charset="-122"/>
                      </a:endParaRPr>
                    </a:p>
                  </a:txBody>
                  <a:tcPr marL="6343" marR="6343" marT="6343" marB="0" anchor="ct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  非甲烷总烃</a:t>
                      </a: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120</a:t>
                      </a:r>
                      <a:endParaRPr lang="en-US" altLang="zh-CN"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3.11</a:t>
                      </a:r>
                      <a:endParaRPr lang="en-US" altLang="zh-CN"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dk1"/>
                          </a:solidFill>
                          <a:effectLst/>
                          <a:latin typeface="+mn-lt"/>
                          <a:ea typeface="+mn-ea"/>
                          <a:cs typeface="+mn-cs"/>
                        </a:rPr>
                        <a:t>0.02</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algn="ctr" rtl="0" fontAlgn="ctr"/>
                      <a:r>
                        <a:rPr lang="en-US" altLang="zh-CN" sz="1000" u="none" strike="noStrike" dirty="0">
                          <a:effectLst/>
                        </a:rPr>
                        <a:t>/</a:t>
                      </a:r>
                      <a:endParaRPr lang="en-US" altLang="zh-CN" sz="1000" b="0" i="0" u="none" strike="noStrike" dirty="0">
                        <a:solidFill>
                          <a:srgbClr val="000000"/>
                        </a:solidFill>
                        <a:effectLst/>
                        <a:latin typeface="Calibri" panose="020F0502020204030204" pitchFamily="34" charset="0"/>
                        <a:ea typeface="等线" panose="02010600030101010101" pitchFamily="2" charset="-122"/>
                      </a:endParaRPr>
                    </a:p>
                  </a:txBody>
                  <a:tcPr marL="6343" marR="6343" marT="6343" marB="0" anchor="ctr"/>
                </a:tc>
              </a:tr>
              <a:tr h="0">
                <a:tc vMerge="1">
                  <a:txBody>
                    <a:bodyPr/>
                    <a:lstStyle/>
                    <a:p>
                      <a:endParaRPr lang="zh-CN"/>
                    </a:p>
                  </a:txBody>
                  <a:tcPr/>
                </a:tc>
                <a:tc vMerge="1">
                  <a:txBody>
                    <a:bodyPr/>
                    <a:lstStyle/>
                    <a:p>
                      <a:endParaRPr lang="zh-CN"/>
                    </a:p>
                  </a:txBody>
                  <a:tcP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硫化氢</a:t>
                      </a:r>
                    </a:p>
                  </a:txBody>
                  <a:tcPr marL="6343" marR="6343" marT="6343" marB="0" anchor="ct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1.3kg/h</a:t>
                      </a: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dk1"/>
                          </a:solidFill>
                          <a:effectLst/>
                          <a:latin typeface="+mn-lt"/>
                          <a:ea typeface="+mn-ea"/>
                          <a:cs typeface="+mn-cs"/>
                        </a:rPr>
                        <a:t>0.00015kg/h</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dk1"/>
                          </a:solidFill>
                          <a:effectLst/>
                          <a:latin typeface="+mn-lt"/>
                          <a:ea typeface="+mn-ea"/>
                          <a:cs typeface="+mn-cs"/>
                        </a:rPr>
                        <a:t>0.00032</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algn="ctr" rtl="0" fontAlgn="ctr"/>
                      <a:r>
                        <a:rPr lang="en-US" altLang="zh-CN" sz="1000" b="0" i="0" u="none" strike="noStrike" dirty="0">
                          <a:solidFill>
                            <a:srgbClr val="000000"/>
                          </a:solidFill>
                          <a:effectLst/>
                          <a:latin typeface="Calibri" panose="020F0502020204030204" pitchFamily="34" charset="0"/>
                          <a:ea typeface="等线" panose="02010600030101010101" pitchFamily="2" charset="-122"/>
                        </a:rPr>
                        <a:t>/</a:t>
                      </a:r>
                    </a:p>
                  </a:txBody>
                  <a:tcPr marL="6343" marR="6343" marT="6343" marB="0" anchor="ctr"/>
                </a:tc>
              </a:tr>
              <a:tr h="152262">
                <a:tc vMerge="1">
                  <a:txBody>
                    <a:bodyPr/>
                    <a:lstStyle/>
                    <a:p>
                      <a:endParaRPr lang="zh-CN"/>
                    </a:p>
                  </a:txBody>
                  <a:tcPr/>
                </a:tc>
                <a:tc vMerge="1">
                  <a:txBody>
                    <a:bodyPr/>
                    <a:lstStyle/>
                    <a:p>
                      <a:endParaRPr lang="zh-CN"/>
                    </a:p>
                  </a:txBody>
                  <a:tcP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      氨（氨气）</a:t>
                      </a:r>
                    </a:p>
                  </a:txBody>
                  <a:tcPr marL="6343" marR="6343" marT="6343" marB="0" anchor="ctr"/>
                </a:tc>
                <a:tc>
                  <a:txBody>
                    <a:bodyPr/>
                    <a:lstStyle/>
                    <a:p>
                      <a:pPr marL="0" algn="ctr" defTabSz="914400" rtl="0" eaLnBrk="1" fontAlgn="ctr" latinLnBrk="0" hangingPunct="1"/>
                      <a:r>
                        <a:rPr lang="en-US" altLang="zh-CN" sz="1000" u="none" strike="noStrike" kern="1200" dirty="0">
                          <a:solidFill>
                            <a:schemeClr val="dk1"/>
                          </a:solidFill>
                          <a:effectLst/>
                          <a:latin typeface="+mn-lt"/>
                          <a:ea typeface="+mn-ea"/>
                          <a:cs typeface="+mn-cs"/>
                        </a:rPr>
                        <a:t>20kg/h</a:t>
                      </a: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tx1"/>
                          </a:solidFill>
                          <a:effectLst/>
                          <a:latin typeface="+mn-lt"/>
                          <a:ea typeface="+mn-ea"/>
                          <a:cs typeface="+mn-cs"/>
                        </a:rPr>
                        <a:t>0.0015</a:t>
                      </a:r>
                      <a:r>
                        <a:rPr lang="en-US" altLang="zh-CN" sz="1000" u="none" strike="noStrike" kern="1200" baseline="0" dirty="0" smtClean="0">
                          <a:solidFill>
                            <a:schemeClr val="tx1"/>
                          </a:solidFill>
                          <a:effectLst/>
                          <a:latin typeface="+mn-lt"/>
                          <a:ea typeface="+mn-ea"/>
                          <a:cs typeface="+mn-cs"/>
                        </a:rPr>
                        <a:t>Kg/h</a:t>
                      </a:r>
                      <a:endParaRPr lang="en-US" altLang="zh-CN" sz="1000" u="none" strike="noStrike" kern="1200" baseline="0" dirty="0">
                        <a:solidFill>
                          <a:schemeClr val="tx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tx1"/>
                          </a:solidFill>
                          <a:effectLst/>
                          <a:latin typeface="+mn-lt"/>
                          <a:ea typeface="+mn-ea"/>
                          <a:cs typeface="+mn-cs"/>
                        </a:rPr>
                        <a:t>0.0032</a:t>
                      </a:r>
                      <a:endParaRPr lang="en-US" sz="1000" u="none" strike="noStrike" kern="1200" dirty="0">
                        <a:solidFill>
                          <a:schemeClr val="tx1"/>
                        </a:solidFill>
                        <a:effectLst/>
                        <a:latin typeface="+mn-lt"/>
                        <a:ea typeface="+mn-ea"/>
                        <a:cs typeface="+mn-cs"/>
                      </a:endParaRPr>
                    </a:p>
                  </a:txBody>
                  <a:tcPr marL="6343" marR="6343" marT="6343" marB="0" anchor="ctr"/>
                </a:tc>
                <a:tc>
                  <a:txBody>
                    <a:bodyPr/>
                    <a:lstStyle/>
                    <a:p>
                      <a:pPr algn="ctr" rtl="0" fontAlgn="ctr"/>
                      <a:r>
                        <a:rPr lang="en-US" altLang="zh-CN" sz="1000" u="none" strike="noStrike" dirty="0">
                          <a:effectLst/>
                        </a:rPr>
                        <a:t>/</a:t>
                      </a:r>
                      <a:endParaRPr lang="en-US" altLang="zh-CN" sz="1000" b="0" i="0" u="none" strike="noStrike" dirty="0">
                        <a:solidFill>
                          <a:srgbClr val="000000"/>
                        </a:solidFill>
                        <a:effectLst/>
                        <a:latin typeface="Calibri" panose="020F0502020204030204" pitchFamily="34" charset="0"/>
                        <a:ea typeface="等线" panose="02010600030101010101" pitchFamily="2" charset="-122"/>
                      </a:endParaRPr>
                    </a:p>
                  </a:txBody>
                  <a:tcPr marL="6343" marR="6343" marT="6343" marB="0" anchor="ctr"/>
                </a:tc>
              </a:tr>
              <a:tr h="425567">
                <a:tc>
                  <a:txBody>
                    <a:bodyPr/>
                    <a:lstStyle/>
                    <a:p>
                      <a:pPr algn="ctr" rtl="0" fontAlgn="ctr"/>
                      <a:r>
                        <a:rPr lang="zh-CN" altLang="en-US" sz="1000" u="none" strike="noStrike" dirty="0">
                          <a:solidFill>
                            <a:schemeClr val="bg1"/>
                          </a:solidFill>
                          <a:effectLst/>
                        </a:rPr>
                        <a:t>碳五分离装置污水池排气筒</a:t>
                      </a:r>
                      <a:r>
                        <a:rPr lang="en-US" altLang="zh-CN" sz="1000" u="none" strike="noStrike" dirty="0">
                          <a:solidFill>
                            <a:schemeClr val="bg1"/>
                          </a:solidFill>
                          <a:effectLst/>
                        </a:rPr>
                        <a:t>(</a:t>
                      </a:r>
                      <a:r>
                        <a:rPr lang="en-US" sz="1000" u="none" strike="noStrike" dirty="0">
                          <a:solidFill>
                            <a:schemeClr val="bg1"/>
                          </a:solidFill>
                          <a:effectLst/>
                        </a:rPr>
                        <a:t>DA020)</a:t>
                      </a:r>
                      <a:endParaRPr lang="en-US" sz="1000" b="1" i="0" u="none" strike="noStrike" dirty="0">
                        <a:solidFill>
                          <a:schemeClr val="bg1"/>
                        </a:solidFill>
                        <a:effectLst/>
                        <a:latin typeface="宋体" panose="02010600030101010101" pitchFamily="2" charset="-122"/>
                        <a:ea typeface="宋体"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a:txBody>
                    <a:bodyPr/>
                    <a:lstStyle/>
                    <a:p>
                      <a:pPr algn="ctr" rtl="0" fontAlgn="ctr"/>
                      <a:r>
                        <a:rPr lang="en-US" altLang="zh-CN" sz="1000" u="none" strike="noStrike" dirty="0">
                          <a:effectLst/>
                        </a:rPr>
                        <a:t>《</a:t>
                      </a:r>
                      <a:r>
                        <a:rPr lang="zh-CN" altLang="en-US" sz="1000" u="none" strike="noStrike" dirty="0">
                          <a:effectLst/>
                        </a:rPr>
                        <a:t>石油化学工业污染物排放标准</a:t>
                      </a:r>
                      <a:r>
                        <a:rPr lang="en-US" altLang="zh-CN" sz="1000" u="none" strike="noStrike" dirty="0">
                          <a:effectLst/>
                        </a:rPr>
                        <a:t>》</a:t>
                      </a:r>
                      <a:r>
                        <a:rPr lang="zh-CN" altLang="en-US" sz="1000" u="none" strike="noStrike" dirty="0">
                          <a:effectLst/>
                        </a:rPr>
                        <a:t> </a:t>
                      </a:r>
                      <a:r>
                        <a:rPr lang="en-US" altLang="zh-CN" sz="1000" u="none" strike="noStrike" dirty="0">
                          <a:effectLst/>
                        </a:rPr>
                        <a:t>(GB 31571-2015)</a:t>
                      </a:r>
                      <a:r>
                        <a:rPr lang="zh-CN" altLang="en-US" sz="1000" u="none" strike="noStrike" dirty="0">
                          <a:effectLst/>
                        </a:rPr>
                        <a:t>表</a:t>
                      </a:r>
                      <a:r>
                        <a:rPr lang="en-US" altLang="zh-CN" sz="1000" u="none" strike="noStrike" dirty="0" smtClean="0">
                          <a:effectLst/>
                        </a:rPr>
                        <a:t>5</a:t>
                      </a:r>
                      <a:endParaRPr lang="zh-CN" altLang="en-US" sz="1000" b="0" i="0" u="none" strike="noStrike" dirty="0">
                        <a:solidFill>
                          <a:srgbClr val="000000"/>
                        </a:solidFill>
                        <a:effectLst/>
                        <a:latin typeface="Arial" panose="020B0604020202020204" pitchFamily="34" charset="0"/>
                        <a:ea typeface="等线" panose="02010600030101010101" pitchFamily="2" charset="-122"/>
                      </a:endParaRPr>
                    </a:p>
                  </a:txBody>
                  <a:tcPr marL="6343" marR="6343" marT="6343" marB="0" anchor="ctr"/>
                </a:tc>
                <a:tc>
                  <a:txBody>
                    <a:bodyPr/>
                    <a:lstStyle/>
                    <a:p>
                      <a:pPr marL="0" algn="ctr" defTabSz="914400" rtl="0" eaLnBrk="1" fontAlgn="ctr" latinLnBrk="0" hangingPunct="1"/>
                      <a:r>
                        <a:rPr lang="zh-CN" altLang="en-US" sz="1000" u="none" strike="noStrike" kern="1200" dirty="0">
                          <a:solidFill>
                            <a:schemeClr val="dk1"/>
                          </a:solidFill>
                          <a:effectLst/>
                          <a:latin typeface="+mn-lt"/>
                          <a:ea typeface="+mn-ea"/>
                          <a:cs typeface="+mn-cs"/>
                        </a:rPr>
                        <a:t>    非甲烷总烃</a:t>
                      </a: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120</a:t>
                      </a:r>
                      <a:endParaRPr lang="en-US" altLang="zh-CN"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altLang="zh-CN" sz="1000" u="none" strike="noStrike" kern="1200" dirty="0" smtClean="0">
                          <a:solidFill>
                            <a:schemeClr val="dk1"/>
                          </a:solidFill>
                          <a:effectLst/>
                          <a:latin typeface="+mn-lt"/>
                          <a:ea typeface="+mn-ea"/>
                          <a:cs typeface="+mn-cs"/>
                        </a:rPr>
                        <a:t>6.85</a:t>
                      </a:r>
                      <a:endParaRPr lang="en-US" altLang="zh-CN" sz="1000" u="none" strike="noStrike" kern="1200" dirty="0">
                        <a:solidFill>
                          <a:schemeClr val="dk1"/>
                        </a:solidFill>
                        <a:effectLst/>
                        <a:latin typeface="+mn-lt"/>
                        <a:ea typeface="+mn-ea"/>
                        <a:cs typeface="+mn-cs"/>
                      </a:endParaRP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dk1"/>
                          </a:solidFill>
                          <a:effectLst/>
                          <a:latin typeface="+mn-lt"/>
                          <a:ea typeface="+mn-ea"/>
                          <a:cs typeface="+mn-cs"/>
                        </a:rPr>
                        <a:t>0.0229</a:t>
                      </a:r>
                      <a:endParaRPr lang="en-US" sz="1000" u="none" strike="noStrike" kern="1200" dirty="0">
                        <a:solidFill>
                          <a:schemeClr val="dk1"/>
                        </a:solidFill>
                        <a:effectLst/>
                        <a:latin typeface="+mn-lt"/>
                        <a:ea typeface="+mn-ea"/>
                        <a:cs typeface="+mn-cs"/>
                      </a:endParaRPr>
                    </a:p>
                  </a:txBody>
                  <a:tcPr marL="6343" marR="6343" marT="6343" marB="0" anchor="ctr"/>
                </a:tc>
                <a:tc>
                  <a:txBody>
                    <a:bodyPr/>
                    <a:lstStyle/>
                    <a:p>
                      <a:pPr algn="ctr" rtl="0" fontAlgn="ctr"/>
                      <a:r>
                        <a:rPr lang="en-US" altLang="zh-CN" sz="1000" u="none" strike="noStrike" dirty="0">
                          <a:effectLst/>
                        </a:rPr>
                        <a:t>/</a:t>
                      </a:r>
                      <a:endParaRPr lang="en-US" altLang="zh-CN" sz="1000" b="0" i="0" u="none" strike="noStrike" dirty="0">
                        <a:solidFill>
                          <a:srgbClr val="000000"/>
                        </a:solidFill>
                        <a:effectLst/>
                        <a:latin typeface="Calibri" panose="020F0502020204030204" pitchFamily="34" charset="0"/>
                        <a:ea typeface="等线" panose="02010600030101010101" pitchFamily="2" charset="-122"/>
                      </a:endParaRPr>
                    </a:p>
                  </a:txBody>
                  <a:tcPr marL="6343" marR="6343" marT="6343" marB="0" anchor="ctr"/>
                </a:tc>
              </a:tr>
              <a:tr h="195899">
                <a:tc rowSpan="4">
                  <a:txBody>
                    <a:bodyPr/>
                    <a:lstStyle/>
                    <a:p>
                      <a:pPr algn="ctr" rtl="0" fontAlgn="ctr"/>
                      <a:r>
                        <a:rPr lang="zh-CN" altLang="en-US" sz="1000" b="1" i="0" u="none" strike="noStrike" dirty="0" smtClean="0">
                          <a:solidFill>
                            <a:schemeClr val="bg1"/>
                          </a:solidFill>
                          <a:effectLst/>
                          <a:latin typeface="宋体" panose="02010600030101010101" pitchFamily="2" charset="-122"/>
                          <a:ea typeface="宋体" panose="02010600030101010101" pitchFamily="2" charset="-122"/>
                        </a:rPr>
                        <a:t>公路装卸站及产品罐区</a:t>
                      </a:r>
                      <a:r>
                        <a:rPr lang="en-US" altLang="zh-CN" sz="1000" b="1" i="0" u="none" strike="noStrike" dirty="0" smtClean="0">
                          <a:solidFill>
                            <a:schemeClr val="bg1"/>
                          </a:solidFill>
                          <a:effectLst/>
                          <a:latin typeface="宋体" panose="02010600030101010101" pitchFamily="2" charset="-122"/>
                          <a:ea typeface="宋体" panose="02010600030101010101" pitchFamily="2" charset="-122"/>
                        </a:rPr>
                        <a:t>VOCs</a:t>
                      </a:r>
                      <a:r>
                        <a:rPr lang="zh-CN" altLang="en-US" sz="1000" b="1" i="0" u="none" strike="noStrike" dirty="0" smtClean="0">
                          <a:solidFill>
                            <a:schemeClr val="bg1"/>
                          </a:solidFill>
                          <a:effectLst/>
                          <a:latin typeface="宋体" panose="02010600030101010101" pitchFamily="2" charset="-122"/>
                          <a:ea typeface="宋体" panose="02010600030101010101" pitchFamily="2" charset="-122"/>
                        </a:rPr>
                        <a:t>综合治理设施</a:t>
                      </a:r>
                      <a:endParaRPr lang="en-US" altLang="zh-CN" sz="1000" b="1" i="0" u="none" strike="noStrike" dirty="0" smtClean="0">
                        <a:solidFill>
                          <a:schemeClr val="bg1"/>
                        </a:solidFill>
                        <a:effectLst/>
                        <a:latin typeface="宋体" panose="02010600030101010101" pitchFamily="2" charset="-122"/>
                        <a:ea typeface="宋体" panose="02010600030101010101" pitchFamily="2" charset="-122"/>
                      </a:endParaRPr>
                    </a:p>
                    <a:p>
                      <a:pPr algn="ctr" rtl="0" fontAlgn="ctr"/>
                      <a:r>
                        <a:rPr lang="zh-CN" altLang="en-US" sz="1000" b="1" i="0" u="none" strike="noStrike" dirty="0" smtClean="0">
                          <a:solidFill>
                            <a:schemeClr val="bg1"/>
                          </a:solidFill>
                          <a:effectLst/>
                          <a:latin typeface="宋体" panose="02010600030101010101" pitchFamily="2" charset="-122"/>
                          <a:ea typeface="宋体" panose="02010600030101010101" pitchFamily="2" charset="-122"/>
                        </a:rPr>
                        <a:t>（</a:t>
                      </a:r>
                      <a:r>
                        <a:rPr lang="en-US" altLang="zh-CN" sz="1000" b="1" i="0" u="none" strike="noStrike" dirty="0" smtClean="0">
                          <a:solidFill>
                            <a:schemeClr val="bg1"/>
                          </a:solidFill>
                          <a:effectLst/>
                          <a:latin typeface="宋体" panose="02010600030101010101" pitchFamily="2" charset="-122"/>
                          <a:ea typeface="宋体" panose="02010600030101010101" pitchFamily="2" charset="-122"/>
                        </a:rPr>
                        <a:t>DA063</a:t>
                      </a:r>
                      <a:r>
                        <a:rPr lang="zh-CN" altLang="en-US" sz="1000" b="1" i="0" u="none" strike="noStrike" dirty="0" smtClean="0">
                          <a:solidFill>
                            <a:schemeClr val="bg1"/>
                          </a:solidFill>
                          <a:effectLst/>
                          <a:latin typeface="宋体" panose="02010600030101010101" pitchFamily="2" charset="-122"/>
                          <a:ea typeface="宋体" panose="02010600030101010101" pitchFamily="2" charset="-122"/>
                        </a:rPr>
                        <a:t>、</a:t>
                      </a:r>
                      <a:r>
                        <a:rPr lang="en-US" altLang="zh-CN" sz="1000" b="1" i="0" u="none" strike="noStrike" dirty="0" smtClean="0">
                          <a:solidFill>
                            <a:schemeClr val="bg1"/>
                          </a:solidFill>
                          <a:effectLst/>
                          <a:latin typeface="宋体" panose="02010600030101010101" pitchFamily="2" charset="-122"/>
                          <a:ea typeface="宋体" panose="02010600030101010101" pitchFamily="2" charset="-122"/>
                        </a:rPr>
                        <a:t>DA064</a:t>
                      </a:r>
                      <a:r>
                        <a:rPr lang="zh-CN" altLang="en-US" sz="1000" b="1" i="0" u="none" strike="noStrike" dirty="0" smtClean="0">
                          <a:solidFill>
                            <a:schemeClr val="bg1"/>
                          </a:solidFill>
                          <a:effectLst/>
                          <a:latin typeface="宋体" panose="02010600030101010101" pitchFamily="2" charset="-122"/>
                          <a:ea typeface="宋体" panose="02010600030101010101" pitchFamily="2" charset="-122"/>
                        </a:rPr>
                        <a:t>）</a:t>
                      </a:r>
                      <a:endParaRPr lang="en-US" sz="1000" b="1" i="0" u="none" strike="noStrike" dirty="0">
                        <a:solidFill>
                          <a:schemeClr val="bg1"/>
                        </a:solidFill>
                        <a:effectLst/>
                        <a:latin typeface="宋体" panose="02010600030101010101" pitchFamily="2" charset="-122"/>
                        <a:ea typeface="宋体" panose="02010600030101010101" pitchFamily="2" charset="-122"/>
                      </a:endParaRPr>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rowSpan="4">
                  <a:txBody>
                    <a:bodyPr/>
                    <a:lstStyle/>
                    <a:p>
                      <a:pPr algn="ctr" rtl="0" fontAlgn="ctr"/>
                      <a:r>
                        <a:rPr lang="en-US" altLang="zh-CN" sz="1000" u="none" strike="noStrike" dirty="0" smtClean="0">
                          <a:solidFill>
                            <a:schemeClr val="tx1"/>
                          </a:solidFill>
                          <a:effectLst/>
                        </a:rPr>
                        <a:t>《</a:t>
                      </a:r>
                      <a:r>
                        <a:rPr lang="zh-CN" altLang="en-US" sz="1000" u="none" strike="noStrike" dirty="0" smtClean="0">
                          <a:solidFill>
                            <a:schemeClr val="tx1"/>
                          </a:solidFill>
                          <a:effectLst/>
                        </a:rPr>
                        <a:t>石油化学工业污染物排放标准</a:t>
                      </a:r>
                      <a:r>
                        <a:rPr lang="en-US" altLang="zh-CN" sz="1000" u="none" strike="noStrike" dirty="0" smtClean="0">
                          <a:solidFill>
                            <a:schemeClr val="tx1"/>
                          </a:solidFill>
                          <a:effectLst/>
                        </a:rPr>
                        <a:t>》</a:t>
                      </a:r>
                      <a:r>
                        <a:rPr lang="zh-CN" altLang="en-US" sz="1000" u="none" strike="noStrike" dirty="0" smtClean="0">
                          <a:solidFill>
                            <a:schemeClr val="tx1"/>
                          </a:solidFill>
                          <a:effectLst/>
                        </a:rPr>
                        <a:t> </a:t>
                      </a:r>
                      <a:r>
                        <a:rPr lang="en-US" altLang="zh-CN" sz="1000" u="none" strike="noStrike" dirty="0" smtClean="0">
                          <a:solidFill>
                            <a:schemeClr val="tx1"/>
                          </a:solidFill>
                          <a:effectLst/>
                        </a:rPr>
                        <a:t>(GB 31571-2015) </a:t>
                      </a:r>
                      <a:endParaRPr lang="zh-CN" altLang="en-US" sz="1000" b="0" i="0" u="none" strike="noStrike" dirty="0">
                        <a:solidFill>
                          <a:schemeClr val="tx1"/>
                        </a:solidFill>
                        <a:effectLst/>
                        <a:latin typeface="Arial" panose="020B0604020202020204" pitchFamily="34" charset="0"/>
                        <a:ea typeface="等线" panose="02010600030101010101" pitchFamily="2" charset="-122"/>
                      </a:endParaRPr>
                    </a:p>
                  </a:txBody>
                  <a:tcPr marL="6343" marR="6343" marT="6343" marB="0" anchor="ctr"/>
                </a:tc>
                <a:tc>
                  <a:txBody>
                    <a:bodyPr/>
                    <a:lstStyle/>
                    <a:p>
                      <a:pPr marL="0" algn="ctr" defTabSz="914400" rtl="0" eaLnBrk="1" fontAlgn="ctr" latinLnBrk="0" hangingPunct="1"/>
                      <a:r>
                        <a:rPr lang="zh-CN" altLang="en-US" sz="1000" u="none" strike="noStrike" kern="1200" dirty="0" smtClean="0">
                          <a:solidFill>
                            <a:schemeClr val="tx1"/>
                          </a:solidFill>
                          <a:effectLst/>
                          <a:latin typeface="+mn-lt"/>
                          <a:ea typeface="+mn-ea"/>
                          <a:cs typeface="+mn-cs"/>
                        </a:rPr>
                        <a:t>非甲烷总烃</a:t>
                      </a:r>
                      <a:endParaRPr lang="zh-CN" altLang="en-US" sz="1000" u="none" strike="noStrike" kern="1200" dirty="0">
                        <a:solidFill>
                          <a:schemeClr val="tx1"/>
                        </a:solidFill>
                        <a:effectLst/>
                        <a:latin typeface="+mn-lt"/>
                        <a:ea typeface="+mn-ea"/>
                        <a:cs typeface="+mn-cs"/>
                      </a:endParaRP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120</a:t>
                      </a: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1.30</a:t>
                      </a: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sz="1000" u="none" strike="noStrike" kern="1200" dirty="0" smtClean="0">
                          <a:solidFill>
                            <a:schemeClr val="tx1"/>
                          </a:solidFill>
                          <a:effectLst/>
                          <a:latin typeface="+mn-lt"/>
                          <a:ea typeface="+mn-ea"/>
                          <a:cs typeface="+mn-cs"/>
                        </a:rPr>
                        <a:t>0.01</a:t>
                      </a:r>
                      <a:endParaRPr lang="en-US" altLang="zh-CN" sz="1000" u="none" strike="noStrike" kern="1200" dirty="0" smtClean="0">
                        <a:solidFill>
                          <a:schemeClr val="tx1"/>
                        </a:solidFill>
                        <a:effectLst/>
                        <a:latin typeface="+mn-lt"/>
                        <a:ea typeface="+mn-ea"/>
                        <a:cs typeface="+mn-cs"/>
                      </a:endParaRPr>
                    </a:p>
                  </a:txBody>
                  <a:tcPr marL="6343" marR="6343" marT="6343" marB="0" anchor="ctr"/>
                </a:tc>
                <a:tc>
                  <a:txBody>
                    <a:bodyPr/>
                    <a:lstStyle/>
                    <a:p>
                      <a:pPr algn="ctr" rtl="0" fontAlgn="ctr"/>
                      <a:r>
                        <a:rPr lang="en-US" altLang="zh-CN" sz="1000" b="0" i="0" u="none" strike="noStrike" dirty="0" smtClean="0">
                          <a:solidFill>
                            <a:schemeClr val="tx1"/>
                          </a:solidFill>
                          <a:effectLst/>
                          <a:latin typeface="Calibri" panose="020F0502020204030204" pitchFamily="34" charset="0"/>
                          <a:ea typeface="等线" panose="02010600030101010101" pitchFamily="2" charset="-122"/>
                        </a:rPr>
                        <a:t>/</a:t>
                      </a:r>
                      <a:endParaRPr lang="en-US" altLang="zh-CN" sz="1000" b="0" i="0" u="none" strike="noStrike" dirty="0">
                        <a:solidFill>
                          <a:schemeClr val="tx1"/>
                        </a:solidFill>
                        <a:effectLst/>
                        <a:latin typeface="Calibri" panose="020F0502020204030204" pitchFamily="34" charset="0"/>
                        <a:ea typeface="等线" panose="02010600030101010101" pitchFamily="2" charset="-122"/>
                      </a:endParaRPr>
                    </a:p>
                  </a:txBody>
                  <a:tcPr marL="6343" marR="6343" marT="6343" marB="0" anchor="ctr"/>
                </a:tc>
              </a:tr>
              <a:tr h="195899">
                <a:tc vMerge="1">
                  <a:txBody>
                    <a:bodyPr/>
                    <a:lstStyle/>
                    <a:p>
                      <a:endParaRPr lang="zh-CN"/>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vMerge="1">
                  <a:txBody>
                    <a:bodyPr/>
                    <a:lstStyle/>
                    <a:p>
                      <a:endParaRPr lang="zh-CN"/>
                    </a:p>
                  </a:txBody>
                  <a:tcPr marL="6343" marR="6343" marT="6343" marB="0" anchor="ctr"/>
                </a:tc>
                <a:tc>
                  <a:txBody>
                    <a:bodyPr/>
                    <a:lstStyle/>
                    <a:p>
                      <a:pPr marL="0" algn="ctr" defTabSz="914400" rtl="0" eaLnBrk="1" fontAlgn="ctr" latinLnBrk="0" hangingPunct="1"/>
                      <a:r>
                        <a:rPr lang="zh-CN" altLang="en-US" sz="1000" u="none" strike="noStrike" kern="1200" dirty="0" smtClean="0">
                          <a:solidFill>
                            <a:schemeClr val="tx1"/>
                          </a:solidFill>
                          <a:effectLst/>
                          <a:latin typeface="+mn-lt"/>
                          <a:ea typeface="+mn-ea"/>
                          <a:cs typeface="+mn-cs"/>
                        </a:rPr>
                        <a:t>苯</a:t>
                      </a:r>
                      <a:endParaRPr lang="zh-CN" altLang="en-US" sz="1000" u="none" strike="noStrike" kern="1200" dirty="0">
                        <a:solidFill>
                          <a:schemeClr val="tx1"/>
                        </a:solidFill>
                        <a:effectLst/>
                        <a:latin typeface="+mn-lt"/>
                        <a:ea typeface="+mn-ea"/>
                        <a:cs typeface="+mn-cs"/>
                      </a:endParaRP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4</a:t>
                      </a: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0.446</a:t>
                      </a: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tx1"/>
                          </a:solidFill>
                          <a:effectLst/>
                          <a:latin typeface="+mn-lt"/>
                          <a:ea typeface="+mn-ea"/>
                          <a:cs typeface="+mn-cs"/>
                        </a:rPr>
                        <a:t>0.0034</a:t>
                      </a:r>
                      <a:endParaRPr lang="en-US" sz="1000" u="none" strike="noStrike" kern="1200" dirty="0">
                        <a:solidFill>
                          <a:schemeClr val="tx1"/>
                        </a:solidFill>
                        <a:effectLst/>
                        <a:latin typeface="+mn-lt"/>
                        <a:ea typeface="+mn-ea"/>
                        <a:cs typeface="+mn-cs"/>
                      </a:endParaRPr>
                    </a:p>
                  </a:txBody>
                  <a:tcPr marL="6343" marR="6343" marT="6343" marB="0" anchor="ctr"/>
                </a:tc>
                <a:tc>
                  <a:txBody>
                    <a:bodyPr/>
                    <a:lstStyle/>
                    <a:p>
                      <a:pPr algn="ctr" rtl="0" fontAlgn="ctr"/>
                      <a:r>
                        <a:rPr lang="en-US" altLang="zh-CN" sz="1000" b="0" i="0" u="none" strike="noStrike" dirty="0" smtClean="0">
                          <a:solidFill>
                            <a:schemeClr val="tx1"/>
                          </a:solidFill>
                          <a:effectLst/>
                          <a:latin typeface="Calibri" panose="020F0502020204030204" pitchFamily="34" charset="0"/>
                          <a:ea typeface="等线" panose="02010600030101010101" pitchFamily="2" charset="-122"/>
                        </a:rPr>
                        <a:t>/</a:t>
                      </a:r>
                      <a:endParaRPr lang="en-US" altLang="zh-CN" sz="1000" b="0" i="0" u="none" strike="noStrike" dirty="0">
                        <a:solidFill>
                          <a:schemeClr val="tx1"/>
                        </a:solidFill>
                        <a:effectLst/>
                        <a:latin typeface="Calibri" panose="020F0502020204030204" pitchFamily="34" charset="0"/>
                        <a:ea typeface="等线" panose="02010600030101010101" pitchFamily="2" charset="-122"/>
                      </a:endParaRPr>
                    </a:p>
                  </a:txBody>
                  <a:tcPr marL="6343" marR="6343" marT="6343" marB="0" anchor="ctr"/>
                </a:tc>
              </a:tr>
              <a:tr h="0">
                <a:tc vMerge="1">
                  <a:txBody>
                    <a:bodyPr/>
                    <a:lstStyle/>
                    <a:p>
                      <a:endParaRPr lang="zh-CN"/>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vMerge="1">
                  <a:txBody>
                    <a:bodyPr/>
                    <a:lstStyle/>
                    <a:p>
                      <a:endParaRPr lang="zh-CN"/>
                    </a:p>
                  </a:txBody>
                  <a:tcPr marL="6343" marR="6343" marT="6343" marB="0" anchor="ctr"/>
                </a:tc>
                <a:tc>
                  <a:txBody>
                    <a:bodyPr/>
                    <a:lstStyle/>
                    <a:p>
                      <a:pPr marL="0" algn="ctr" defTabSz="914400" rtl="0" eaLnBrk="1" fontAlgn="ctr" latinLnBrk="0" hangingPunct="1"/>
                      <a:r>
                        <a:rPr lang="zh-CN" altLang="en-US" sz="1000" u="none" strike="noStrike" kern="1200" dirty="0" smtClean="0">
                          <a:solidFill>
                            <a:schemeClr val="tx1"/>
                          </a:solidFill>
                          <a:effectLst/>
                          <a:latin typeface="+mn-lt"/>
                          <a:ea typeface="+mn-ea"/>
                          <a:cs typeface="+mn-cs"/>
                        </a:rPr>
                        <a:t>甲苯</a:t>
                      </a:r>
                      <a:endParaRPr lang="zh-CN" altLang="en-US" sz="1000" u="none" strike="noStrike" kern="1200" dirty="0">
                        <a:solidFill>
                          <a:schemeClr val="tx1"/>
                        </a:solidFill>
                        <a:effectLst/>
                        <a:latin typeface="+mn-lt"/>
                        <a:ea typeface="+mn-ea"/>
                        <a:cs typeface="+mn-cs"/>
                      </a:endParaRP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15</a:t>
                      </a: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1.17</a:t>
                      </a: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tx1"/>
                          </a:solidFill>
                          <a:effectLst/>
                          <a:latin typeface="+mn-lt"/>
                          <a:ea typeface="+mn-ea"/>
                          <a:cs typeface="+mn-cs"/>
                        </a:rPr>
                        <a:t>0.009</a:t>
                      </a:r>
                      <a:endParaRPr lang="en-US" sz="1000" u="none" strike="noStrike" kern="1200" dirty="0">
                        <a:solidFill>
                          <a:schemeClr val="tx1"/>
                        </a:solidFill>
                        <a:effectLst/>
                        <a:latin typeface="+mn-lt"/>
                        <a:ea typeface="+mn-ea"/>
                        <a:cs typeface="+mn-cs"/>
                      </a:endParaRPr>
                    </a:p>
                  </a:txBody>
                  <a:tcPr marL="6343" marR="6343" marT="6343" marB="0" anchor="ctr"/>
                </a:tc>
                <a:tc>
                  <a:txBody>
                    <a:bodyPr/>
                    <a:lstStyle/>
                    <a:p>
                      <a:pPr algn="ctr" rtl="0" fontAlgn="ctr"/>
                      <a:r>
                        <a:rPr lang="en-US" altLang="zh-CN" sz="1000" b="0" i="0" u="none" strike="noStrike" dirty="0" smtClean="0">
                          <a:solidFill>
                            <a:schemeClr val="tx1"/>
                          </a:solidFill>
                          <a:effectLst/>
                          <a:latin typeface="Calibri" panose="020F0502020204030204" pitchFamily="34" charset="0"/>
                          <a:ea typeface="等线" panose="02010600030101010101" pitchFamily="2" charset="-122"/>
                        </a:rPr>
                        <a:t>/</a:t>
                      </a:r>
                      <a:endParaRPr lang="en-US" altLang="zh-CN" sz="1000" b="0" i="0" u="none" strike="noStrike" dirty="0">
                        <a:solidFill>
                          <a:schemeClr val="tx1"/>
                        </a:solidFill>
                        <a:effectLst/>
                        <a:latin typeface="Calibri" panose="020F0502020204030204" pitchFamily="34" charset="0"/>
                        <a:ea typeface="等线" panose="02010600030101010101" pitchFamily="2" charset="-122"/>
                      </a:endParaRPr>
                    </a:p>
                  </a:txBody>
                  <a:tcPr marL="6343" marR="6343" marT="6343" marB="0" anchor="ctr"/>
                </a:tc>
              </a:tr>
              <a:tr h="149414">
                <a:tc vMerge="1">
                  <a:txBody>
                    <a:bodyPr/>
                    <a:lstStyle/>
                    <a:p>
                      <a:endParaRPr lang="zh-CN"/>
                    </a:p>
                  </a:txBody>
                  <a:tcPr marL="6343" marR="6343" marT="6343"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tcPr>
                </a:tc>
                <a:tc vMerge="1">
                  <a:txBody>
                    <a:bodyPr/>
                    <a:lstStyle/>
                    <a:p>
                      <a:endParaRPr lang="zh-CN"/>
                    </a:p>
                  </a:txBody>
                  <a:tcPr marL="6343" marR="6343" marT="6343" marB="0" anchor="ctr"/>
                </a:tc>
                <a:tc>
                  <a:txBody>
                    <a:bodyPr/>
                    <a:lstStyle/>
                    <a:p>
                      <a:pPr marL="0" algn="ctr" defTabSz="914400" rtl="0" eaLnBrk="1" fontAlgn="ctr" latinLnBrk="0" hangingPunct="1"/>
                      <a:r>
                        <a:rPr lang="zh-CN" altLang="en-US" sz="1000" u="none" strike="noStrike" kern="1200" dirty="0" smtClean="0">
                          <a:solidFill>
                            <a:schemeClr val="tx1"/>
                          </a:solidFill>
                          <a:effectLst/>
                          <a:latin typeface="+mn-lt"/>
                          <a:ea typeface="+mn-ea"/>
                          <a:cs typeface="+mn-cs"/>
                        </a:rPr>
                        <a:t>二甲苯</a:t>
                      </a:r>
                      <a:endParaRPr lang="zh-CN" altLang="en-US" sz="1000" u="none" strike="noStrike" kern="1200" dirty="0">
                        <a:solidFill>
                          <a:schemeClr val="tx1"/>
                        </a:solidFill>
                        <a:effectLst/>
                        <a:latin typeface="+mn-lt"/>
                        <a:ea typeface="+mn-ea"/>
                        <a:cs typeface="+mn-cs"/>
                      </a:endParaRP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20</a:t>
                      </a:r>
                    </a:p>
                  </a:txBody>
                  <a:tcPr marL="6343" marR="6343" marT="634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000" u="none" strike="noStrike" kern="1200" dirty="0" smtClean="0">
                          <a:solidFill>
                            <a:schemeClr val="tx1"/>
                          </a:solidFill>
                          <a:effectLst/>
                          <a:latin typeface="+mn-lt"/>
                          <a:ea typeface="+mn-ea"/>
                          <a:cs typeface="+mn-cs"/>
                        </a:rPr>
                        <a:t>0.37</a:t>
                      </a:r>
                    </a:p>
                  </a:txBody>
                  <a:tcPr marL="6343" marR="6343" marT="6343" marB="0" anchor="ctr"/>
                </a:tc>
                <a:tc>
                  <a:txBody>
                    <a:bodyPr/>
                    <a:lstStyle/>
                    <a:p>
                      <a:pPr marL="0" algn="ctr" defTabSz="914400" rtl="0" eaLnBrk="1" fontAlgn="ctr" latinLnBrk="0" hangingPunct="1"/>
                      <a:r>
                        <a:rPr lang="en-US" sz="1000" u="none" strike="noStrike" kern="1200" dirty="0" smtClean="0">
                          <a:solidFill>
                            <a:schemeClr val="tx1"/>
                          </a:solidFill>
                          <a:effectLst/>
                          <a:latin typeface="+mn-lt"/>
                          <a:ea typeface="+mn-ea"/>
                          <a:cs typeface="+mn-cs"/>
                        </a:rPr>
                        <a:t>0.0028</a:t>
                      </a:r>
                      <a:endParaRPr lang="en-US" sz="1000" u="none" strike="noStrike" kern="1200" dirty="0">
                        <a:solidFill>
                          <a:schemeClr val="tx1"/>
                        </a:solidFill>
                        <a:effectLst/>
                        <a:latin typeface="+mn-lt"/>
                        <a:ea typeface="+mn-ea"/>
                        <a:cs typeface="+mn-cs"/>
                      </a:endParaRPr>
                    </a:p>
                  </a:txBody>
                  <a:tcPr marL="6343" marR="6343" marT="6343" marB="0" anchor="ctr"/>
                </a:tc>
                <a:tc>
                  <a:txBody>
                    <a:bodyPr/>
                    <a:lstStyle/>
                    <a:p>
                      <a:pPr algn="ctr" rtl="0" fontAlgn="ctr"/>
                      <a:r>
                        <a:rPr lang="en-US" altLang="zh-CN" sz="1000" b="0" i="0" u="none" strike="noStrike" dirty="0" smtClean="0">
                          <a:solidFill>
                            <a:schemeClr val="tx1"/>
                          </a:solidFill>
                          <a:effectLst/>
                          <a:latin typeface="Calibri" panose="020F0502020204030204" pitchFamily="34" charset="0"/>
                          <a:ea typeface="等线" panose="02010600030101010101" pitchFamily="2" charset="-122"/>
                        </a:rPr>
                        <a:t>/</a:t>
                      </a:r>
                      <a:endParaRPr lang="en-US" altLang="zh-CN" sz="1000" b="0" i="0" u="none" strike="noStrike" dirty="0">
                        <a:solidFill>
                          <a:schemeClr val="tx1"/>
                        </a:solidFill>
                        <a:effectLst/>
                        <a:latin typeface="Calibri" panose="020F0502020204030204" pitchFamily="34" charset="0"/>
                        <a:ea typeface="等线" panose="02010600030101010101" pitchFamily="2" charset="-122"/>
                      </a:endParaRPr>
                    </a:p>
                  </a:txBody>
                  <a:tcPr marL="6343" marR="6343" marT="6343" marB="0" anchor="ctr"/>
                </a:tc>
              </a:tr>
            </a:tbl>
          </a:graphicData>
        </a:graphic>
      </p:graphicFrame>
      <p:sp>
        <p:nvSpPr>
          <p:cNvPr id="12" name="矩形 11"/>
          <p:cNvSpPr/>
          <p:nvPr/>
        </p:nvSpPr>
        <p:spPr>
          <a:xfrm>
            <a:off x="2067949" y="200471"/>
            <a:ext cx="5008102" cy="581057"/>
          </a:xfrm>
          <a:prstGeom prst="rect">
            <a:avLst/>
          </a:prstGeom>
        </p:spPr>
        <p:txBody>
          <a:bodyPr wrap="none">
            <a:spAutoFit/>
          </a:bodyPr>
          <a:lstStyle/>
          <a:p>
            <a:pPr>
              <a:lnSpc>
                <a:spcPct val="150000"/>
              </a:lnSpc>
              <a:buFont typeface="Arial" panose="020B0604020202020204" pitchFamily="34" charset="0"/>
              <a:buNone/>
              <a:defRPr/>
            </a:pPr>
            <a:r>
              <a:rPr lang="zh-CN" altLang="en-US" sz="2400" b="1" dirty="0">
                <a:latin typeface="微软雅黑" panose="020B0503020204020204" charset="-122"/>
                <a:ea typeface="微软雅黑" panose="020B0503020204020204" charset="-122"/>
                <a:cs typeface="Heiti SC Light"/>
              </a:rPr>
              <a:t>二、</a:t>
            </a:r>
            <a:r>
              <a:rPr lang="zh-CN" altLang="en-US" sz="2400" b="1" dirty="0">
                <a:latin typeface="微软雅黑" panose="020B0503020204020204" charset="-122"/>
                <a:ea typeface="微软雅黑" panose="020B0503020204020204" charset="-122"/>
              </a:rPr>
              <a:t>废气排放信息一览表</a:t>
            </a:r>
            <a:r>
              <a:rPr lang="en-US" altLang="zh-CN" sz="2400" b="1" dirty="0">
                <a:latin typeface="微软雅黑" panose="020B0503020204020204" charset="-122"/>
                <a:ea typeface="微软雅黑" panose="020B0503020204020204" charset="-122"/>
              </a:rPr>
              <a:t>(</a:t>
            </a:r>
            <a:r>
              <a:rPr lang="en-US" altLang="zh-CN" sz="2400" b="1" dirty="0" smtClean="0">
                <a:latin typeface="微软雅黑" panose="020B0503020204020204" charset="-122"/>
                <a:ea typeface="微软雅黑" panose="020B0503020204020204" charset="-122"/>
              </a:rPr>
              <a:t>2022Q1)</a:t>
            </a:r>
            <a:endParaRPr lang="en-US" altLang="zh-CN" sz="2400" b="1" dirty="0">
              <a:latin typeface="微软雅黑" panose="020B0503020204020204" charset="-122"/>
              <a:ea typeface="微软雅黑" panose="020B0503020204020204" charset="-122"/>
              <a:cs typeface="Heiti SC Light"/>
            </a:endParaRP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DE98FE-917E-4DEF-80D6-9FEA7ECDC804}" type="datetime1">
              <a:rPr lang="zh-CN" altLang="en-US" smtClean="0"/>
              <a:t>2022/4/23</a:t>
            </a:fld>
            <a:endParaRPr lang="zh-CN" altLang="en-US"/>
          </a:p>
        </p:txBody>
      </p:sp>
      <p:sp>
        <p:nvSpPr>
          <p:cNvPr id="4" name="矩形 3"/>
          <p:cNvSpPr/>
          <p:nvPr/>
        </p:nvSpPr>
        <p:spPr>
          <a:xfrm>
            <a:off x="4355976" y="4615674"/>
            <a:ext cx="3757738" cy="461665"/>
          </a:xfrm>
          <a:prstGeom prst="rect">
            <a:avLst/>
          </a:prstGeom>
        </p:spPr>
        <p:txBody>
          <a:bodyPr wrap="square">
            <a:spAutoFit/>
          </a:bodyPr>
          <a:lstStyle/>
          <a:p>
            <a:r>
              <a:rPr lang="en-US" altLang="zh-CN" sz="1200" dirty="0"/>
              <a:t>   </a:t>
            </a:r>
            <a:r>
              <a:rPr lang="zh-CN" altLang="zh-CN" sz="1200" b="1" dirty="0"/>
              <a:t>中</a:t>
            </a:r>
            <a:r>
              <a:rPr lang="en-US" altLang="zh-CN" sz="1200" b="1" dirty="0"/>
              <a:t>    </a:t>
            </a:r>
            <a:r>
              <a:rPr lang="zh-CN" altLang="zh-CN" sz="1200" b="1" dirty="0"/>
              <a:t>韩</a:t>
            </a:r>
            <a:r>
              <a:rPr lang="en-US" altLang="zh-CN" sz="1200" b="1" dirty="0"/>
              <a:t>  </a:t>
            </a:r>
            <a:r>
              <a:rPr lang="zh-CN" altLang="zh-CN" sz="1200" b="1" dirty="0"/>
              <a:t>（武</a:t>
            </a:r>
            <a:r>
              <a:rPr lang="en-US" altLang="zh-CN" sz="1200" b="1" dirty="0"/>
              <a:t>  </a:t>
            </a:r>
            <a:r>
              <a:rPr lang="zh-CN" altLang="zh-CN" sz="1200" b="1" dirty="0"/>
              <a:t>汉）</a:t>
            </a:r>
            <a:r>
              <a:rPr lang="en-US" altLang="zh-CN" sz="1200" b="1" dirty="0"/>
              <a:t>  </a:t>
            </a:r>
            <a:r>
              <a:rPr lang="zh-CN" altLang="zh-CN" sz="1200" b="1" dirty="0"/>
              <a:t>石</a:t>
            </a:r>
            <a:r>
              <a:rPr lang="en-US" altLang="zh-CN" sz="1200" b="1" dirty="0"/>
              <a:t>   </a:t>
            </a:r>
            <a:r>
              <a:rPr lang="zh-CN" altLang="zh-CN" sz="1200" b="1" dirty="0"/>
              <a:t>油</a:t>
            </a:r>
            <a:r>
              <a:rPr lang="en-US" altLang="zh-CN" sz="1200" b="1" dirty="0"/>
              <a:t>    </a:t>
            </a:r>
            <a:r>
              <a:rPr lang="zh-CN" altLang="zh-CN" sz="1200" b="1" dirty="0"/>
              <a:t>化</a:t>
            </a:r>
            <a:r>
              <a:rPr lang="en-US" altLang="zh-CN" sz="1200" b="1" dirty="0"/>
              <a:t>    </a:t>
            </a:r>
            <a:r>
              <a:rPr lang="zh-CN" altLang="zh-CN" sz="1200" b="1" dirty="0"/>
              <a:t>工</a:t>
            </a:r>
            <a:r>
              <a:rPr lang="en-US" altLang="zh-CN" sz="1200" b="1" dirty="0"/>
              <a:t>    </a:t>
            </a:r>
            <a:r>
              <a:rPr lang="zh-CN" altLang="zh-CN" sz="1200" b="1" dirty="0"/>
              <a:t>有</a:t>
            </a:r>
            <a:r>
              <a:rPr lang="en-US" altLang="zh-CN" sz="1200" b="1" dirty="0"/>
              <a:t>    </a:t>
            </a:r>
            <a:r>
              <a:rPr lang="zh-CN" altLang="zh-CN" sz="1200" b="1" dirty="0"/>
              <a:t>限</a:t>
            </a:r>
            <a:r>
              <a:rPr lang="en-US" altLang="zh-CN" sz="1200" b="1" dirty="0"/>
              <a:t>    </a:t>
            </a:r>
            <a:r>
              <a:rPr lang="zh-CN" altLang="zh-CN" sz="1200" b="1" dirty="0"/>
              <a:t>公</a:t>
            </a:r>
            <a:r>
              <a:rPr lang="en-US" altLang="zh-CN" sz="1200" b="1" dirty="0"/>
              <a:t>    </a:t>
            </a:r>
            <a:r>
              <a:rPr lang="zh-CN" altLang="zh-CN" sz="1200" b="1" dirty="0"/>
              <a:t>司</a:t>
            </a:r>
          </a:p>
          <a:p>
            <a:r>
              <a:rPr lang="en-US" altLang="zh-CN" sz="1200" b="1" dirty="0"/>
              <a:t>   Sinopec-SK (Wuhan) Petrochemical Company Limited</a:t>
            </a:r>
            <a:endParaRPr lang="zh-CN" altLang="zh-CN" sz="1200" b="1" dirty="0"/>
          </a:p>
        </p:txBody>
      </p:sp>
      <p:cxnSp>
        <p:nvCxnSpPr>
          <p:cNvPr id="7" name="直接连接符 6"/>
          <p:cNvCxnSpPr/>
          <p:nvPr/>
        </p:nvCxnSpPr>
        <p:spPr>
          <a:xfrm>
            <a:off x="0" y="84355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479119" y="210205"/>
            <a:ext cx="4185761" cy="646331"/>
          </a:xfrm>
          <a:prstGeom prst="rect">
            <a:avLst/>
          </a:prstGeom>
        </p:spPr>
        <p:txBody>
          <a:bodyPr wrap="none">
            <a:spAutoFit/>
          </a:bodyPr>
          <a:lstStyle/>
          <a:p>
            <a:pPr>
              <a:lnSpc>
                <a:spcPct val="150000"/>
              </a:lnSpc>
              <a:defRPr/>
            </a:pPr>
            <a:r>
              <a:rPr lang="zh-CN" altLang="en-US" sz="2400" b="1" dirty="0">
                <a:latin typeface="微软雅黑" panose="020B0503020204020204" charset="-122"/>
                <a:ea typeface="微软雅黑" panose="020B0503020204020204" charset="-122"/>
                <a:cs typeface="Heiti SC Light"/>
              </a:rPr>
              <a:t>三</a:t>
            </a:r>
            <a:r>
              <a:rPr lang="zh-CN" altLang="en-US" sz="2400" b="1" dirty="0" smtClean="0">
                <a:latin typeface="微软雅黑" panose="020B0503020204020204" charset="-122"/>
                <a:ea typeface="微软雅黑" panose="020B0503020204020204" charset="-122"/>
                <a:cs typeface="Heiti SC Light"/>
              </a:rPr>
              <a:t>、各</a:t>
            </a:r>
            <a:r>
              <a:rPr lang="zh-CN" altLang="en-US" sz="2400" b="1" dirty="0">
                <a:latin typeface="微软雅黑" panose="020B0503020204020204" charset="-122"/>
                <a:ea typeface="微软雅黑" panose="020B0503020204020204" charset="-122"/>
                <a:cs typeface="Heiti SC Light"/>
              </a:rPr>
              <a:t>废气污染物排放量统计</a:t>
            </a:r>
            <a:endParaRPr lang="en-US" altLang="zh-CN" sz="2400" b="1" dirty="0">
              <a:latin typeface="微软雅黑" panose="020B0503020204020204" charset="-122"/>
              <a:ea typeface="微软雅黑" panose="020B0503020204020204" charset="-122"/>
              <a:cs typeface="Heiti SC Light"/>
            </a:endParaRPr>
          </a:p>
        </p:txBody>
      </p:sp>
      <p:graphicFrame>
        <p:nvGraphicFramePr>
          <p:cNvPr id="5" name="表格 4"/>
          <p:cNvGraphicFramePr>
            <a:graphicFrameLocks noGrp="1"/>
          </p:cNvGraphicFramePr>
          <p:nvPr>
            <p:extLst>
              <p:ext uri="{D42A27DB-BD31-4B8C-83A1-F6EECF244321}">
                <p14:modId xmlns:p14="http://schemas.microsoft.com/office/powerpoint/2010/main" val="2827387066"/>
              </p:ext>
            </p:extLst>
          </p:nvPr>
        </p:nvGraphicFramePr>
        <p:xfrm>
          <a:off x="611559" y="1347614"/>
          <a:ext cx="7920880" cy="1152128"/>
        </p:xfrm>
        <a:graphic>
          <a:graphicData uri="http://schemas.openxmlformats.org/drawingml/2006/table">
            <a:tbl>
              <a:tblPr firstRow="1" firstCol="1" bandRow="1">
                <a:tableStyleId>{5C22544A-7EE6-4342-B048-85BDC9FD1C3A}</a:tableStyleId>
              </a:tblPr>
              <a:tblGrid>
                <a:gridCol w="793741"/>
                <a:gridCol w="1282606"/>
                <a:gridCol w="1307330"/>
                <a:gridCol w="1538035"/>
                <a:gridCol w="1538035"/>
                <a:gridCol w="1461133"/>
              </a:tblGrid>
              <a:tr h="288032">
                <a:tc>
                  <a:txBody>
                    <a:bodyPr/>
                    <a:lstStyle/>
                    <a:p>
                      <a:pPr marL="236220">
                        <a:lnSpc>
                          <a:spcPct val="100000"/>
                        </a:lnSpc>
                      </a:pPr>
                      <a:r>
                        <a:rPr sz="1000" b="1" spc="10" dirty="0">
                          <a:solidFill>
                            <a:srgbClr val="FFFFFF"/>
                          </a:solidFill>
                          <a:latin typeface="宋体" panose="02010600030101010101" pitchFamily="2" charset="-122"/>
                          <a:cs typeface="宋体" panose="02010600030101010101" pitchFamily="2" charset="-122"/>
                        </a:rPr>
                        <a:t>序号</a:t>
                      </a:r>
                      <a:endParaRPr sz="10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273050">
                        <a:lnSpc>
                          <a:spcPct val="100000"/>
                        </a:lnSpc>
                      </a:pPr>
                      <a:r>
                        <a:rPr sz="1000" b="1" spc="10" dirty="0">
                          <a:solidFill>
                            <a:srgbClr val="FFFFFF"/>
                          </a:solidFill>
                          <a:latin typeface="宋体" panose="02010600030101010101" pitchFamily="2" charset="-122"/>
                          <a:cs typeface="宋体" panose="02010600030101010101" pitchFamily="2" charset="-122"/>
                        </a:rPr>
                        <a:t>污染物种类</a:t>
                      </a:r>
                      <a:endParaRPr sz="10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192405">
                        <a:lnSpc>
                          <a:spcPct val="100000"/>
                        </a:lnSpc>
                      </a:pPr>
                      <a:r>
                        <a:rPr lang="en-US" altLang="zh-CN" sz="1000" b="1" spc="10" dirty="0" smtClean="0">
                          <a:solidFill>
                            <a:schemeClr val="bg1"/>
                          </a:solidFill>
                          <a:latin typeface="宋体" panose="02010600030101010101" pitchFamily="2" charset="-122"/>
                          <a:cs typeface="宋体" panose="02010600030101010101" pitchFamily="2" charset="-122"/>
                        </a:rPr>
                        <a:t>1</a:t>
                      </a:r>
                      <a:r>
                        <a:rPr sz="1000" b="1" spc="10" dirty="0" smtClean="0">
                          <a:solidFill>
                            <a:srgbClr val="FFFFFF"/>
                          </a:solidFill>
                          <a:latin typeface="宋体" panose="02010600030101010101" pitchFamily="2" charset="-122"/>
                          <a:cs typeface="宋体" panose="02010600030101010101" pitchFamily="2" charset="-122"/>
                        </a:rPr>
                        <a:t>季度排放量</a:t>
                      </a:r>
                      <a:r>
                        <a:rPr sz="1000" b="1" dirty="0">
                          <a:solidFill>
                            <a:srgbClr val="FFFFFF"/>
                          </a:solidFill>
                          <a:latin typeface="Calibri" panose="020F0502020204030204"/>
                          <a:cs typeface="Calibri" panose="020F0502020204030204"/>
                        </a:rPr>
                        <a:t>(t)</a:t>
                      </a:r>
                      <a:endParaRPr sz="1000" dirty="0">
                        <a:latin typeface="Calibri" panose="020F0502020204030204"/>
                        <a:cs typeface="Calibri" panose="020F0502020204030204"/>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332740">
                        <a:lnSpc>
                          <a:spcPct val="100000"/>
                        </a:lnSpc>
                      </a:pPr>
                      <a:r>
                        <a:rPr sz="1000" b="1" spc="10" dirty="0">
                          <a:solidFill>
                            <a:srgbClr val="FFFFFF"/>
                          </a:solidFill>
                          <a:latin typeface="宋体" panose="02010600030101010101" pitchFamily="2" charset="-122"/>
                          <a:cs typeface="宋体" panose="02010600030101010101" pitchFamily="2" charset="-122"/>
                        </a:rPr>
                        <a:t>累积排放量</a:t>
                      </a:r>
                      <a:r>
                        <a:rPr sz="1000" b="1" dirty="0">
                          <a:solidFill>
                            <a:srgbClr val="FFFFFF"/>
                          </a:solidFill>
                          <a:latin typeface="Calibri" panose="020F0502020204030204"/>
                          <a:cs typeface="Calibri" panose="020F0502020204030204"/>
                        </a:rPr>
                        <a:t>(t)</a:t>
                      </a:r>
                      <a:endParaRPr sz="1000">
                        <a:latin typeface="Calibri" panose="020F0502020204030204"/>
                        <a:cs typeface="Calibri" panose="020F0502020204030204"/>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274955">
                        <a:lnSpc>
                          <a:spcPct val="100000"/>
                        </a:lnSpc>
                      </a:pPr>
                      <a:r>
                        <a:rPr sz="1000" b="1" spc="10" dirty="0">
                          <a:solidFill>
                            <a:srgbClr val="FFFFFF"/>
                          </a:solidFill>
                          <a:latin typeface="宋体" panose="02010600030101010101" pitchFamily="2" charset="-122"/>
                          <a:cs typeface="宋体" panose="02010600030101010101" pitchFamily="2" charset="-122"/>
                        </a:rPr>
                        <a:t>许可排放量</a:t>
                      </a:r>
                      <a:r>
                        <a:rPr sz="1000" b="1" dirty="0">
                          <a:solidFill>
                            <a:srgbClr val="FFFFFF"/>
                          </a:solidFill>
                          <a:latin typeface="Calibri" panose="020F0502020204030204"/>
                          <a:cs typeface="Calibri" panose="020F0502020204030204"/>
                        </a:rPr>
                        <a:t>(t</a:t>
                      </a:r>
                      <a:r>
                        <a:rPr sz="1000" b="1" spc="-10" dirty="0">
                          <a:solidFill>
                            <a:srgbClr val="FFFFFF"/>
                          </a:solidFill>
                          <a:latin typeface="Calibri" panose="020F0502020204030204"/>
                          <a:cs typeface="Calibri" panose="020F0502020204030204"/>
                        </a:rPr>
                        <a:t>/</a:t>
                      </a:r>
                      <a:r>
                        <a:rPr sz="1000" b="1" dirty="0">
                          <a:solidFill>
                            <a:srgbClr val="FFFFFF"/>
                          </a:solidFill>
                          <a:latin typeface="Calibri" panose="020F0502020204030204"/>
                          <a:cs typeface="Calibri" panose="020F0502020204030204"/>
                        </a:rPr>
                        <a:t>a)</a:t>
                      </a:r>
                      <a:endParaRPr sz="1000">
                        <a:latin typeface="Calibri" panose="020F0502020204030204"/>
                        <a:cs typeface="Calibri" panose="020F0502020204030204"/>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marL="3175" algn="ctr">
                        <a:lnSpc>
                          <a:spcPct val="100000"/>
                        </a:lnSpc>
                      </a:pPr>
                      <a:r>
                        <a:rPr sz="1000" b="1" spc="10" dirty="0">
                          <a:solidFill>
                            <a:srgbClr val="FFFFFF"/>
                          </a:solidFill>
                          <a:latin typeface="宋体" panose="02010600030101010101" pitchFamily="2" charset="-122"/>
                          <a:cs typeface="宋体" panose="02010600030101010101" pitchFamily="2" charset="-122"/>
                        </a:rPr>
                        <a:t>备注</a:t>
                      </a:r>
                      <a:endParaRPr sz="1000" dirty="0">
                        <a:latin typeface="宋体" panose="02010600030101010101" pitchFamily="2" charset="-122"/>
                        <a:cs typeface="宋体" panose="02010600030101010101" pitchFamily="2" charset="-122"/>
                      </a:endParaRPr>
                    </a:p>
                  </a:txBody>
                  <a:tcPr marL="0" marR="0" marT="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216024">
                <a:tc>
                  <a:txBody>
                    <a:bodyPr/>
                    <a:lstStyle/>
                    <a:p>
                      <a:pPr algn="ctr">
                        <a:lnSpc>
                          <a:spcPct val="100000"/>
                        </a:lnSpc>
                      </a:pPr>
                      <a:r>
                        <a:rPr sz="1000" b="1" dirty="0">
                          <a:solidFill>
                            <a:srgbClr val="FFFFFF"/>
                          </a:solidFill>
                          <a:latin typeface="Calibri" panose="020F0502020204030204"/>
                          <a:cs typeface="Calibri" panose="020F0502020204030204"/>
                        </a:rPr>
                        <a:t>1</a:t>
                      </a:r>
                      <a:endParaRPr sz="1000">
                        <a:latin typeface="Calibri" panose="020F0502020204030204"/>
                        <a:cs typeface="Calibri" panose="020F0502020204030204"/>
                      </a:endParaRPr>
                    </a:p>
                  </a:txBody>
                  <a:tcPr marL="0" marR="0" marT="0" marB="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340360">
                        <a:lnSpc>
                          <a:spcPct val="100000"/>
                        </a:lnSpc>
                      </a:pPr>
                      <a:r>
                        <a:rPr sz="1000" dirty="0">
                          <a:latin typeface="宋体" panose="02010600030101010101" pitchFamily="2" charset="-122"/>
                          <a:cs typeface="宋体" panose="02010600030101010101" pitchFamily="2" charset="-122"/>
                        </a:rPr>
                        <a:t>氮氧化物</a:t>
                      </a:r>
                    </a:p>
                  </a:txBody>
                  <a:tcPr marL="0" marR="0" marT="0" marB="0"/>
                </a:tc>
                <a:tc>
                  <a:txBody>
                    <a:bodyPr/>
                    <a:lstStyle/>
                    <a:p>
                      <a:pPr marL="1270" algn="ctr">
                        <a:lnSpc>
                          <a:spcPct val="100000"/>
                        </a:lnSpc>
                      </a:pPr>
                      <a:r>
                        <a:rPr lang="en-US" sz="1000" dirty="0">
                          <a:latin typeface="Calibri" panose="020F0502020204030204"/>
                          <a:cs typeface="Calibri" panose="020F0502020204030204"/>
                        </a:rPr>
                        <a:t>122.49</a:t>
                      </a:r>
                      <a:endParaRPr sz="1000" dirty="0">
                        <a:latin typeface="Calibri" panose="020F0502020204030204"/>
                        <a:cs typeface="Calibri" panose="020F0502020204030204"/>
                      </a:endParaRPr>
                    </a:p>
                  </a:txBody>
                  <a:tcPr marL="0" marR="0" marT="0" marB="0"/>
                </a:tc>
                <a:tc>
                  <a:txBody>
                    <a:bodyPr/>
                    <a:lstStyle/>
                    <a:p>
                      <a:pPr marL="2540" algn="ctr">
                        <a:lnSpc>
                          <a:spcPct val="100000"/>
                        </a:lnSpc>
                      </a:pPr>
                      <a:r>
                        <a:rPr lang="en-US" sz="1000" dirty="0">
                          <a:latin typeface="Calibri" panose="020F0502020204030204"/>
                          <a:cs typeface="Calibri" panose="020F0502020204030204"/>
                        </a:rPr>
                        <a:t>122.49</a:t>
                      </a:r>
                      <a:endParaRPr sz="1000" dirty="0">
                        <a:latin typeface="Calibri" panose="020F0502020204030204"/>
                        <a:cs typeface="Calibri" panose="020F0502020204030204"/>
                      </a:endParaRPr>
                    </a:p>
                  </a:txBody>
                  <a:tcPr marL="0" marR="0" marT="0" marB="0"/>
                </a:tc>
                <a:tc>
                  <a:txBody>
                    <a:bodyPr/>
                    <a:lstStyle/>
                    <a:p>
                      <a:pPr marL="3175" algn="ctr">
                        <a:lnSpc>
                          <a:spcPct val="100000"/>
                        </a:lnSpc>
                      </a:pPr>
                      <a:r>
                        <a:rPr sz="1000" dirty="0">
                          <a:latin typeface="Calibri" panose="020F0502020204030204"/>
                          <a:cs typeface="Calibri" panose="020F0502020204030204"/>
                        </a:rPr>
                        <a:t>759.9</a:t>
                      </a:r>
                    </a:p>
                  </a:txBody>
                  <a:tcPr marL="0" marR="0" marT="0" marB="0"/>
                </a:tc>
                <a:tc>
                  <a:txBody>
                    <a:bodyPr/>
                    <a:lstStyle/>
                    <a:p>
                      <a:pPr marL="3175" algn="ctr">
                        <a:lnSpc>
                          <a:spcPct val="100000"/>
                        </a:lnSpc>
                      </a:pPr>
                      <a:r>
                        <a:rPr sz="1000" dirty="0">
                          <a:latin typeface="MS Reference Sans Serif" panose="020B0604030504040204"/>
                          <a:cs typeface="MS Reference Sans Serif" panose="020B0604030504040204"/>
                        </a:rPr>
                        <a:t>——</a:t>
                      </a:r>
                    </a:p>
                  </a:txBody>
                  <a:tcPr marL="0" marR="0" marT="0" marB="0"/>
                </a:tc>
              </a:tr>
              <a:tr h="216024">
                <a:tc>
                  <a:txBody>
                    <a:bodyPr/>
                    <a:lstStyle/>
                    <a:p>
                      <a:pPr algn="ctr">
                        <a:lnSpc>
                          <a:spcPct val="100000"/>
                        </a:lnSpc>
                      </a:pPr>
                      <a:r>
                        <a:rPr sz="1000" b="1" dirty="0">
                          <a:solidFill>
                            <a:srgbClr val="FFFFFF"/>
                          </a:solidFill>
                          <a:latin typeface="Calibri" panose="020F0502020204030204"/>
                          <a:cs typeface="Calibri" panose="020F0502020204030204"/>
                        </a:rPr>
                        <a:t>2</a:t>
                      </a:r>
                      <a:endParaRPr sz="1000">
                        <a:latin typeface="Calibri" panose="020F0502020204030204"/>
                        <a:cs typeface="Calibri" panose="020F0502020204030204"/>
                      </a:endParaRPr>
                    </a:p>
                  </a:txBody>
                  <a:tcPr marL="0" marR="0" marT="0" marB="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340360">
                        <a:lnSpc>
                          <a:spcPct val="100000"/>
                        </a:lnSpc>
                      </a:pPr>
                      <a:r>
                        <a:rPr sz="1000" dirty="0">
                          <a:latin typeface="宋体" panose="02010600030101010101" pitchFamily="2" charset="-122"/>
                          <a:cs typeface="宋体" panose="02010600030101010101" pitchFamily="2" charset="-122"/>
                        </a:rPr>
                        <a:t>二氧化硫</a:t>
                      </a:r>
                    </a:p>
                  </a:txBody>
                  <a:tcPr marL="0" marR="0" marT="0" marB="0"/>
                </a:tc>
                <a:tc>
                  <a:txBody>
                    <a:bodyPr/>
                    <a:lstStyle/>
                    <a:p>
                      <a:pPr marL="1270" algn="ctr">
                        <a:lnSpc>
                          <a:spcPct val="100000"/>
                        </a:lnSpc>
                      </a:pPr>
                      <a:r>
                        <a:rPr lang="en-US" sz="1000" dirty="0">
                          <a:latin typeface="Calibri" panose="020F0502020204030204"/>
                          <a:cs typeface="Calibri" panose="020F0502020204030204"/>
                        </a:rPr>
                        <a:t>19</a:t>
                      </a:r>
                      <a:endParaRPr sz="1000" dirty="0">
                        <a:latin typeface="Calibri" panose="020F0502020204030204"/>
                        <a:cs typeface="Calibri" panose="020F0502020204030204"/>
                      </a:endParaRPr>
                    </a:p>
                  </a:txBody>
                  <a:tcPr marL="0" marR="0" marT="0" marB="0"/>
                </a:tc>
                <a:tc>
                  <a:txBody>
                    <a:bodyPr/>
                    <a:lstStyle/>
                    <a:p>
                      <a:pPr marL="1905" algn="ctr">
                        <a:lnSpc>
                          <a:spcPct val="100000"/>
                        </a:lnSpc>
                      </a:pPr>
                      <a:r>
                        <a:rPr lang="en-US" sz="1000" dirty="0">
                          <a:latin typeface="Calibri" panose="020F0502020204030204"/>
                          <a:cs typeface="Calibri" panose="020F0502020204030204"/>
                        </a:rPr>
                        <a:t>19</a:t>
                      </a:r>
                      <a:endParaRPr sz="1000" dirty="0">
                        <a:latin typeface="Calibri" panose="020F0502020204030204"/>
                        <a:cs typeface="Calibri" panose="020F0502020204030204"/>
                      </a:endParaRPr>
                    </a:p>
                  </a:txBody>
                  <a:tcPr marL="0" marR="0" marT="0" marB="0"/>
                </a:tc>
                <a:tc>
                  <a:txBody>
                    <a:bodyPr/>
                    <a:lstStyle/>
                    <a:p>
                      <a:pPr marL="3175" algn="ctr">
                        <a:lnSpc>
                          <a:spcPct val="100000"/>
                        </a:lnSpc>
                      </a:pPr>
                      <a:r>
                        <a:rPr sz="1000" dirty="0">
                          <a:latin typeface="Calibri" panose="020F0502020204030204"/>
                          <a:cs typeface="Calibri" panose="020F0502020204030204"/>
                        </a:rPr>
                        <a:t>400.28</a:t>
                      </a:r>
                      <a:endParaRPr sz="1000">
                        <a:latin typeface="Calibri" panose="020F0502020204030204"/>
                        <a:cs typeface="Calibri" panose="020F0502020204030204"/>
                      </a:endParaRP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latin typeface="MS Reference Sans Serif" panose="020B0604030504040204"/>
                          <a:cs typeface="MS Reference Sans Serif" panose="020B0604030504040204"/>
                        </a:rPr>
                        <a:t>——</a:t>
                      </a:r>
                    </a:p>
                  </a:txBody>
                  <a:tcPr marL="0" marR="0" marT="0" marB="0"/>
                </a:tc>
              </a:tr>
              <a:tr h="216024">
                <a:tc>
                  <a:txBody>
                    <a:bodyPr/>
                    <a:lstStyle/>
                    <a:p>
                      <a:pPr algn="ctr">
                        <a:lnSpc>
                          <a:spcPct val="100000"/>
                        </a:lnSpc>
                      </a:pPr>
                      <a:r>
                        <a:rPr sz="1000" b="1" dirty="0">
                          <a:solidFill>
                            <a:srgbClr val="FFFFFF"/>
                          </a:solidFill>
                          <a:latin typeface="Calibri" panose="020F0502020204030204"/>
                          <a:cs typeface="Calibri" panose="020F0502020204030204"/>
                        </a:rPr>
                        <a:t>3</a:t>
                      </a:r>
                      <a:endParaRPr sz="1000">
                        <a:latin typeface="Calibri" panose="020F0502020204030204"/>
                        <a:cs typeface="Calibri" panose="020F0502020204030204"/>
                      </a:endParaRPr>
                    </a:p>
                  </a:txBody>
                  <a:tcPr marL="0" marR="0" marT="0" marB="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marL="635" algn="ctr">
                        <a:lnSpc>
                          <a:spcPct val="100000"/>
                        </a:lnSpc>
                      </a:pPr>
                      <a:r>
                        <a:rPr sz="1000" dirty="0">
                          <a:latin typeface="宋体" panose="02010600030101010101" pitchFamily="2" charset="-122"/>
                          <a:cs typeface="宋体" panose="02010600030101010101" pitchFamily="2" charset="-122"/>
                        </a:rPr>
                        <a:t>颗粒物</a:t>
                      </a:r>
                      <a:endParaRPr sz="1000">
                        <a:latin typeface="宋体" panose="02010600030101010101" pitchFamily="2" charset="-122"/>
                        <a:cs typeface="宋体" panose="02010600030101010101" pitchFamily="2" charset="-122"/>
                      </a:endParaRPr>
                    </a:p>
                  </a:txBody>
                  <a:tcPr marL="0" marR="0" marT="0" marB="0"/>
                </a:tc>
                <a:tc>
                  <a:txBody>
                    <a:bodyPr/>
                    <a:lstStyle/>
                    <a:p>
                      <a:pPr marL="1270" algn="ctr">
                        <a:lnSpc>
                          <a:spcPct val="100000"/>
                        </a:lnSpc>
                      </a:pPr>
                      <a:r>
                        <a:rPr lang="en-US" sz="1000" dirty="0">
                          <a:latin typeface="Calibri" panose="020F0502020204030204"/>
                          <a:cs typeface="Calibri" panose="020F0502020204030204"/>
                        </a:rPr>
                        <a:t>15.68</a:t>
                      </a:r>
                      <a:endParaRPr sz="1000" dirty="0">
                        <a:latin typeface="Calibri" panose="020F0502020204030204"/>
                        <a:cs typeface="Calibri" panose="020F0502020204030204"/>
                      </a:endParaRPr>
                    </a:p>
                  </a:txBody>
                  <a:tcPr marL="0" marR="0" marT="0" marB="0"/>
                </a:tc>
                <a:tc>
                  <a:txBody>
                    <a:bodyPr/>
                    <a:lstStyle/>
                    <a:p>
                      <a:pPr marL="1905" algn="ctr">
                        <a:lnSpc>
                          <a:spcPct val="100000"/>
                        </a:lnSpc>
                      </a:pPr>
                      <a:r>
                        <a:rPr lang="en-US" sz="1000" dirty="0">
                          <a:latin typeface="Calibri" panose="020F0502020204030204"/>
                          <a:cs typeface="Calibri" panose="020F0502020204030204"/>
                        </a:rPr>
                        <a:t>15.68</a:t>
                      </a:r>
                      <a:endParaRPr sz="1000" dirty="0">
                        <a:latin typeface="Calibri" panose="020F0502020204030204"/>
                        <a:cs typeface="Calibri" panose="020F0502020204030204"/>
                      </a:endParaRPr>
                    </a:p>
                  </a:txBody>
                  <a:tcPr marL="0" marR="0" marT="0" marB="0"/>
                </a:tc>
                <a:tc>
                  <a:txBody>
                    <a:bodyPr/>
                    <a:lstStyle/>
                    <a:p>
                      <a:pPr marL="3175" algn="ctr">
                        <a:lnSpc>
                          <a:spcPct val="100000"/>
                        </a:lnSpc>
                      </a:pPr>
                      <a:r>
                        <a:rPr sz="1000" dirty="0">
                          <a:latin typeface="Calibri" panose="020F0502020204030204"/>
                          <a:cs typeface="Calibri" panose="020F0502020204030204"/>
                        </a:rPr>
                        <a:t>175.69</a:t>
                      </a:r>
                      <a:endParaRPr sz="1000">
                        <a:latin typeface="Calibri" panose="020F0502020204030204"/>
                        <a:cs typeface="Calibri" panose="020F0502020204030204"/>
                      </a:endParaRP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latin typeface="MS Reference Sans Serif" panose="020B0604030504040204"/>
                          <a:cs typeface="MS Reference Sans Serif" panose="020B0604030504040204"/>
                        </a:rPr>
                        <a:t>——</a:t>
                      </a:r>
                    </a:p>
                  </a:txBody>
                  <a:tcPr marL="0" marR="0" marT="0" marB="0"/>
                </a:tc>
              </a:tr>
              <a:tr h="216024">
                <a:tc>
                  <a:txBody>
                    <a:bodyPr/>
                    <a:lstStyle/>
                    <a:p>
                      <a:pPr algn="ctr">
                        <a:lnSpc>
                          <a:spcPct val="100000"/>
                        </a:lnSpc>
                      </a:pPr>
                      <a:r>
                        <a:rPr sz="1000" b="1" dirty="0">
                          <a:solidFill>
                            <a:srgbClr val="FFFFFF"/>
                          </a:solidFill>
                          <a:latin typeface="Calibri" panose="020F0502020204030204"/>
                          <a:cs typeface="Calibri" panose="020F0502020204030204"/>
                        </a:rPr>
                        <a:t>4</a:t>
                      </a:r>
                      <a:endParaRPr sz="1000">
                        <a:latin typeface="Calibri" panose="020F0502020204030204"/>
                        <a:cs typeface="Calibri" panose="020F0502020204030204"/>
                      </a:endParaRPr>
                    </a:p>
                  </a:txBody>
                  <a:tcPr marL="0" marR="0" marT="0" marB="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a:lnSpc>
                          <a:spcPct val="100000"/>
                        </a:lnSpc>
                      </a:pPr>
                      <a:r>
                        <a:rPr sz="1000" spc="-5" dirty="0">
                          <a:latin typeface="Calibri" panose="020F0502020204030204"/>
                          <a:cs typeface="Calibri" panose="020F0502020204030204"/>
                        </a:rPr>
                        <a:t>VOCs</a:t>
                      </a:r>
                      <a:endParaRPr sz="1000">
                        <a:latin typeface="Calibri" panose="020F0502020204030204"/>
                        <a:cs typeface="Calibri" panose="020F0502020204030204"/>
                      </a:endParaRPr>
                    </a:p>
                  </a:txBody>
                  <a:tcPr marL="0" marR="0" marT="0" marB="0"/>
                </a:tc>
                <a:tc>
                  <a:txBody>
                    <a:bodyPr/>
                    <a:lstStyle/>
                    <a:p>
                      <a:pPr marL="1270" algn="ctr">
                        <a:lnSpc>
                          <a:spcPct val="100000"/>
                        </a:lnSpc>
                      </a:pPr>
                      <a:r>
                        <a:rPr lang="en-US" sz="1000" dirty="0">
                          <a:latin typeface="Calibri" panose="020F0502020204030204"/>
                          <a:cs typeface="Calibri" panose="020F0502020204030204"/>
                        </a:rPr>
                        <a:t>194.7</a:t>
                      </a:r>
                      <a:endParaRPr sz="1000" dirty="0">
                        <a:latin typeface="Calibri" panose="020F0502020204030204"/>
                        <a:cs typeface="Calibri" panose="020F0502020204030204"/>
                      </a:endParaRPr>
                    </a:p>
                  </a:txBody>
                  <a:tcPr marL="0" marR="0" marT="0" marB="0"/>
                </a:tc>
                <a:tc>
                  <a:txBody>
                    <a:bodyPr/>
                    <a:lstStyle/>
                    <a:p>
                      <a:pPr marL="1905" algn="ctr">
                        <a:lnSpc>
                          <a:spcPct val="100000"/>
                        </a:lnSpc>
                      </a:pPr>
                      <a:r>
                        <a:rPr lang="en-US" sz="1000" dirty="0">
                          <a:latin typeface="Calibri" panose="020F0502020204030204"/>
                          <a:cs typeface="Calibri" panose="020F0502020204030204"/>
                        </a:rPr>
                        <a:t>194.7</a:t>
                      </a:r>
                      <a:endParaRPr sz="1000" dirty="0">
                        <a:latin typeface="Calibri" panose="020F0502020204030204"/>
                        <a:cs typeface="Calibri" panose="020F0502020204030204"/>
                      </a:endParaRPr>
                    </a:p>
                  </a:txBody>
                  <a:tcPr marL="0" marR="0" marT="0" marB="0"/>
                </a:tc>
                <a:tc>
                  <a:txBody>
                    <a:bodyPr/>
                    <a:lstStyle/>
                    <a:p>
                      <a:pPr marL="2540" algn="ctr">
                        <a:lnSpc>
                          <a:spcPct val="100000"/>
                        </a:lnSpc>
                      </a:pPr>
                      <a:r>
                        <a:rPr sz="1000" dirty="0">
                          <a:latin typeface="Calibri" panose="020F0502020204030204"/>
                          <a:cs typeface="Calibri" panose="020F0502020204030204"/>
                        </a:rPr>
                        <a:t>13</a:t>
                      </a:r>
                      <a:r>
                        <a:rPr lang="en-US" sz="1000" dirty="0">
                          <a:latin typeface="Calibri" panose="020F0502020204030204"/>
                          <a:cs typeface="Calibri" panose="020F0502020204030204"/>
                        </a:rPr>
                        <a:t>03.94</a:t>
                      </a: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latin typeface="MS Reference Sans Serif" panose="020B0604030504040204"/>
                          <a:cs typeface="MS Reference Sans Serif" panose="020B0604030504040204"/>
                        </a:rPr>
                        <a:t>——</a:t>
                      </a:r>
                    </a:p>
                  </a:txBody>
                  <a:tcPr marL="0" marR="0" marT="0" marB="0"/>
                </a:tc>
              </a:tr>
            </a:tbl>
          </a:graphicData>
        </a:graphic>
      </p:graphicFrame>
      <p:pic>
        <p:nvPicPr>
          <p:cNvPr id="8" name="图片 1" descr="说明: 11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87474"/>
            <a:ext cx="1440162" cy="63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灯片编号占位符 3"/>
          <p:cNvSpPr>
            <a:spLocks noGrp="1"/>
          </p:cNvSpPr>
          <p:nvPr>
            <p:ph type="sldNum" sz="quarter" idx="10"/>
          </p:nvPr>
        </p:nvSpPr>
        <p:spPr>
          <a:xfrm>
            <a:off x="8173743" y="4679518"/>
            <a:ext cx="621695" cy="273865"/>
          </a:xfrm>
        </p:spPr>
        <p:txBody>
          <a:bodyPr/>
          <a:lstStyle/>
          <a:p>
            <a:pPr algn="ctr"/>
            <a:fld id="{86183A7D-45E3-45D3-B554-AF8AB71DDF39}" type="slidenum">
              <a:rPr lang="zh-CN" altLang="en-US" sz="1800" b="1" smtClean="0"/>
              <a:t>9</a:t>
            </a:fld>
            <a:endParaRPr lang="zh-CN" altLang="en-US" sz="1800" b="1" dirty="0"/>
          </a:p>
        </p:txBody>
      </p:sp>
      <p:sp>
        <p:nvSpPr>
          <p:cNvPr id="10" name="TextBox 9"/>
          <p:cNvSpPr txBox="1"/>
          <p:nvPr/>
        </p:nvSpPr>
        <p:spPr>
          <a:xfrm>
            <a:off x="521168" y="1000552"/>
            <a:ext cx="1170513" cy="338554"/>
          </a:xfrm>
          <a:prstGeom prst="rect">
            <a:avLst/>
          </a:prstGeom>
          <a:noFill/>
        </p:spPr>
        <p:txBody>
          <a:bodyPr wrap="none" rtlCol="0">
            <a:spAutoFit/>
          </a:bodyPr>
          <a:lstStyle/>
          <a:p>
            <a:r>
              <a:rPr lang="en-US" altLang="zh-CN" sz="1600" b="1" dirty="0"/>
              <a:t>1.</a:t>
            </a:r>
            <a:r>
              <a:rPr lang="zh-CN" altLang="en-US" sz="1600" b="1" dirty="0"/>
              <a:t>炼油片区</a:t>
            </a:r>
          </a:p>
        </p:txBody>
      </p:sp>
      <p:sp>
        <p:nvSpPr>
          <p:cNvPr id="12" name="TextBox 11"/>
          <p:cNvSpPr txBox="1"/>
          <p:nvPr/>
        </p:nvSpPr>
        <p:spPr>
          <a:xfrm>
            <a:off x="521169" y="2561084"/>
            <a:ext cx="1170513" cy="338554"/>
          </a:xfrm>
          <a:prstGeom prst="rect">
            <a:avLst/>
          </a:prstGeom>
          <a:noFill/>
        </p:spPr>
        <p:txBody>
          <a:bodyPr wrap="none" rtlCol="0">
            <a:spAutoFit/>
          </a:bodyPr>
          <a:lstStyle/>
          <a:p>
            <a:r>
              <a:rPr lang="en-US" altLang="zh-CN" sz="1600" b="1" dirty="0"/>
              <a:t>2.</a:t>
            </a:r>
            <a:r>
              <a:rPr lang="zh-CN" altLang="en-US" sz="1600" b="1" dirty="0"/>
              <a:t>化工片区</a:t>
            </a:r>
          </a:p>
        </p:txBody>
      </p:sp>
      <p:graphicFrame>
        <p:nvGraphicFramePr>
          <p:cNvPr id="13" name="表格 12"/>
          <p:cNvGraphicFramePr>
            <a:graphicFrameLocks noGrp="1"/>
          </p:cNvGraphicFramePr>
          <p:nvPr>
            <p:extLst>
              <p:ext uri="{D42A27DB-BD31-4B8C-83A1-F6EECF244321}">
                <p14:modId xmlns:p14="http://schemas.microsoft.com/office/powerpoint/2010/main" val="789612121"/>
              </p:ext>
            </p:extLst>
          </p:nvPr>
        </p:nvGraphicFramePr>
        <p:xfrm>
          <a:off x="611559" y="2941082"/>
          <a:ext cx="7920879" cy="1142836"/>
        </p:xfrm>
        <a:graphic>
          <a:graphicData uri="http://schemas.openxmlformats.org/drawingml/2006/table">
            <a:tbl>
              <a:tblPr firstRow="1" firstCol="1" bandRow="1">
                <a:tableStyleId>{5C22544A-7EE6-4342-B048-85BDC9FD1C3A}</a:tableStyleId>
              </a:tblPr>
              <a:tblGrid>
                <a:gridCol w="793741"/>
                <a:gridCol w="1282606"/>
                <a:gridCol w="1307330"/>
                <a:gridCol w="1501562"/>
                <a:gridCol w="1574507"/>
                <a:gridCol w="1461133"/>
              </a:tblGrid>
              <a:tr h="285732">
                <a:tc>
                  <a:txBody>
                    <a:bodyPr/>
                    <a:lstStyle/>
                    <a:p>
                      <a:pPr algn="ctr" fontAlgn="ctr"/>
                      <a:r>
                        <a:rPr lang="zh-CN" altLang="en-US" sz="1000" u="none" strike="noStrike" dirty="0">
                          <a:effectLst/>
                        </a:rPr>
                        <a:t>序号</a:t>
                      </a:r>
                      <a:endParaRPr lang="zh-CN" alt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altLang="en-US" sz="1000" u="none" strike="noStrike" dirty="0">
                          <a:effectLst/>
                        </a:rPr>
                        <a:t>污染物种类</a:t>
                      </a:r>
                      <a:endParaRPr lang="zh-CN" alt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en-US" altLang="zh-CN" sz="1000" u="none" strike="noStrike" dirty="0" smtClean="0">
                          <a:effectLst/>
                        </a:rPr>
                        <a:t>1</a:t>
                      </a:r>
                      <a:r>
                        <a:rPr lang="zh-CN" altLang="en-US" sz="1000" u="none" strike="noStrike" dirty="0" smtClean="0">
                          <a:effectLst/>
                        </a:rPr>
                        <a:t>季度</a:t>
                      </a:r>
                      <a:r>
                        <a:rPr lang="zh-CN" altLang="en-US" sz="1000" u="none" strike="noStrike" dirty="0">
                          <a:effectLst/>
                        </a:rPr>
                        <a:t>排放量</a:t>
                      </a:r>
                      <a:r>
                        <a:rPr lang="en-US" altLang="zh-CN" sz="1000" u="none" strike="noStrike" dirty="0">
                          <a:effectLst/>
                        </a:rPr>
                        <a:t>(</a:t>
                      </a:r>
                      <a:r>
                        <a:rPr lang="en-US" sz="1000" u="none" strike="noStrike" dirty="0">
                          <a:effectLst/>
                        </a:rPr>
                        <a:t>t)</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altLang="en-US" sz="1000" u="none" strike="noStrike" dirty="0">
                          <a:effectLst/>
                        </a:rPr>
                        <a:t>累积排放量</a:t>
                      </a:r>
                      <a:r>
                        <a:rPr lang="en-US" altLang="zh-CN" sz="1000" u="none" strike="noStrike" dirty="0">
                          <a:effectLst/>
                        </a:rPr>
                        <a:t>(</a:t>
                      </a:r>
                      <a:r>
                        <a:rPr lang="en-US" sz="1000" u="none" strike="noStrike" dirty="0">
                          <a:effectLst/>
                        </a:rPr>
                        <a:t>t)</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altLang="en-US" sz="1000" u="none" strike="noStrike" dirty="0">
                          <a:effectLst/>
                        </a:rPr>
                        <a:t>许可排放量</a:t>
                      </a:r>
                      <a:r>
                        <a:rPr lang="en-US" altLang="zh-CN" sz="1000" u="none" strike="noStrike" dirty="0">
                          <a:effectLst/>
                        </a:rPr>
                        <a:t>(</a:t>
                      </a:r>
                      <a:r>
                        <a:rPr lang="en-US" sz="1000" u="none" strike="noStrike" dirty="0">
                          <a:effectLst/>
                        </a:rPr>
                        <a:t>t/a)</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c>
                  <a:txBody>
                    <a:bodyPr/>
                    <a:lstStyle/>
                    <a:p>
                      <a:pPr algn="ctr" fontAlgn="ctr"/>
                      <a:r>
                        <a:rPr lang="zh-CN" altLang="en-US" sz="1000" u="none" strike="noStrike" dirty="0">
                          <a:effectLst/>
                        </a:rPr>
                        <a:t>备注</a:t>
                      </a:r>
                      <a:endParaRPr lang="zh-CN" alt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r h="216024">
                <a:tc>
                  <a:txBody>
                    <a:bodyPr/>
                    <a:lstStyle/>
                    <a:p>
                      <a:pPr algn="ctr" fontAlgn="ctr"/>
                      <a:r>
                        <a:rPr lang="en-US" altLang="zh-CN" sz="1000" u="none" strike="noStrike" dirty="0">
                          <a:effectLst/>
                        </a:rPr>
                        <a:t>1</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fontAlgn="ctr"/>
                      <a:r>
                        <a:rPr lang="zh-CN" altLang="en-US" sz="1000" b="0" u="none" strike="noStrike" dirty="0">
                          <a:effectLst/>
                        </a:rPr>
                        <a:t>氮氧化物</a:t>
                      </a:r>
                      <a:endParaRPr lang="zh-CN" alt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tc>
                <a:tc>
                  <a:txBody>
                    <a:bodyPr/>
                    <a:lstStyle/>
                    <a:p>
                      <a:pPr algn="ctr" rtl="0" fontAlgn="ctr"/>
                      <a:r>
                        <a:rPr lang="en-US" altLang="zh-CN" sz="1000" u="none" strike="noStrike" kern="1200" dirty="0" smtClean="0">
                          <a:solidFill>
                            <a:schemeClr val="tx1"/>
                          </a:solidFill>
                          <a:effectLst/>
                          <a:latin typeface="+mn-lt"/>
                          <a:ea typeface="+mn-ea"/>
                          <a:cs typeface="+mn-cs"/>
                        </a:rPr>
                        <a:t>188.228</a:t>
                      </a:r>
                      <a:endParaRPr lang="en-US" altLang="zh-CN" sz="1000" u="none" strike="noStrike" kern="1200" dirty="0">
                        <a:solidFill>
                          <a:schemeClr val="tx1"/>
                        </a:solidFill>
                        <a:effectLst/>
                        <a:latin typeface="+mn-lt"/>
                        <a:ea typeface="+mn-ea"/>
                        <a:cs typeface="+mn-cs"/>
                      </a:endParaRPr>
                    </a:p>
                  </a:txBody>
                  <a:tcPr marL="9525" marR="9525" marT="9525" marB="0" anchor="ctr"/>
                </a:tc>
                <a:tc>
                  <a:txBody>
                    <a:bodyPr/>
                    <a:lstStyle/>
                    <a:p>
                      <a:pPr algn="ctr" rtl="0" fontAlgn="ctr"/>
                      <a:r>
                        <a:rPr lang="en-US" altLang="zh-CN" sz="1000" u="none" strike="noStrike" kern="1200" dirty="0" smtClean="0">
                          <a:solidFill>
                            <a:schemeClr val="tx1"/>
                          </a:solidFill>
                          <a:effectLst/>
                          <a:latin typeface="+mn-lt"/>
                          <a:ea typeface="+mn-ea"/>
                          <a:cs typeface="+mn-cs"/>
                        </a:rPr>
                        <a:t>188.228</a:t>
                      </a:r>
                      <a:endParaRPr lang="en-US" altLang="zh-CN" sz="10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ctr" latinLnBrk="0" hangingPunct="1"/>
                      <a:r>
                        <a:rPr lang="en-US" altLang="zh-CN" sz="1000" u="none" strike="noStrike" kern="1200" dirty="0">
                          <a:solidFill>
                            <a:schemeClr val="dk1"/>
                          </a:solidFill>
                          <a:effectLst/>
                          <a:latin typeface="+mn-lt"/>
                          <a:ea typeface="+mn-ea"/>
                          <a:cs typeface="+mn-cs"/>
                        </a:rPr>
                        <a:t>1703.09</a:t>
                      </a: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dirty="0" smtClean="0">
                          <a:latin typeface="MS Reference Sans Serif" panose="020B0604030504040204"/>
                          <a:cs typeface="MS Reference Sans Serif" panose="020B0604030504040204"/>
                        </a:rPr>
                        <a:t>——</a:t>
                      </a:r>
                    </a:p>
                  </a:txBody>
                  <a:tcPr marL="7620" marR="7620" marT="7620" marB="0" anchor="ctr"/>
                </a:tc>
              </a:tr>
              <a:tr h="216024">
                <a:tc>
                  <a:txBody>
                    <a:bodyPr/>
                    <a:lstStyle/>
                    <a:p>
                      <a:pPr algn="ctr" fontAlgn="ctr"/>
                      <a:r>
                        <a:rPr lang="en-US" altLang="zh-CN" sz="1000" u="none" strike="noStrike" dirty="0">
                          <a:effectLst/>
                        </a:rPr>
                        <a:t>2</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fontAlgn="ctr"/>
                      <a:r>
                        <a:rPr lang="zh-CN" altLang="en-US" sz="1000" b="0" u="none" strike="noStrike" dirty="0">
                          <a:effectLst/>
                        </a:rPr>
                        <a:t>二氧化硫</a:t>
                      </a:r>
                      <a:endParaRPr lang="zh-CN" alt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tc>
                <a:tc>
                  <a:txBody>
                    <a:bodyPr/>
                    <a:lstStyle/>
                    <a:p>
                      <a:pPr algn="ctr" rtl="0" fontAlgn="ctr"/>
                      <a:r>
                        <a:rPr lang="en-US" altLang="zh-CN" sz="1000" u="none" strike="noStrike" kern="1200" dirty="0" smtClean="0">
                          <a:solidFill>
                            <a:schemeClr val="tx1"/>
                          </a:solidFill>
                          <a:effectLst/>
                          <a:latin typeface="+mn-lt"/>
                          <a:ea typeface="+mn-ea"/>
                          <a:cs typeface="+mn-cs"/>
                        </a:rPr>
                        <a:t>18.65</a:t>
                      </a:r>
                      <a:endParaRPr lang="en-US" altLang="zh-CN" sz="1000" u="none" strike="noStrike" kern="1200" dirty="0">
                        <a:solidFill>
                          <a:schemeClr val="tx1"/>
                        </a:solidFill>
                        <a:effectLst/>
                        <a:latin typeface="+mn-lt"/>
                        <a:ea typeface="+mn-ea"/>
                        <a:cs typeface="+mn-cs"/>
                      </a:endParaRPr>
                    </a:p>
                  </a:txBody>
                  <a:tcPr marL="9525" marR="9525" marT="9525" marB="0" anchor="ctr"/>
                </a:tc>
                <a:tc>
                  <a:txBody>
                    <a:bodyPr/>
                    <a:lstStyle/>
                    <a:p>
                      <a:pPr algn="ctr" rtl="0" fontAlgn="ctr"/>
                      <a:r>
                        <a:rPr lang="en-US" altLang="zh-CN" sz="1000" u="none" strike="noStrike" kern="1200" dirty="0" smtClean="0">
                          <a:solidFill>
                            <a:schemeClr val="tx1"/>
                          </a:solidFill>
                          <a:effectLst/>
                          <a:latin typeface="+mn-lt"/>
                          <a:ea typeface="+mn-ea"/>
                          <a:cs typeface="+mn-cs"/>
                        </a:rPr>
                        <a:t>18.65</a:t>
                      </a:r>
                      <a:endParaRPr lang="en-US" altLang="zh-CN" sz="10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ctr" latinLnBrk="0" hangingPunct="1"/>
                      <a:r>
                        <a:rPr lang="en-US" altLang="zh-CN" sz="1000" u="none" strike="noStrike" kern="1200" dirty="0">
                          <a:solidFill>
                            <a:schemeClr val="dk1"/>
                          </a:solidFill>
                          <a:effectLst/>
                          <a:latin typeface="+mn-lt"/>
                          <a:ea typeface="+mn-ea"/>
                          <a:cs typeface="+mn-cs"/>
                        </a:rPr>
                        <a:t>577.71</a:t>
                      </a: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dirty="0" smtClean="0">
                          <a:latin typeface="MS Reference Sans Serif" panose="020B0604030504040204"/>
                          <a:cs typeface="MS Reference Sans Serif" panose="020B0604030504040204"/>
                        </a:rPr>
                        <a:t>——</a:t>
                      </a:r>
                    </a:p>
                  </a:txBody>
                  <a:tcPr marL="7620" marR="7620" marT="7620" marB="0" anchor="ctr"/>
                </a:tc>
              </a:tr>
              <a:tr h="216024">
                <a:tc>
                  <a:txBody>
                    <a:bodyPr/>
                    <a:lstStyle/>
                    <a:p>
                      <a:pPr algn="ctr" fontAlgn="ctr"/>
                      <a:r>
                        <a:rPr lang="en-US" altLang="zh-CN" sz="1000" u="none" strike="noStrike" dirty="0">
                          <a:effectLst/>
                        </a:rPr>
                        <a:t>3</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fontAlgn="ctr"/>
                      <a:r>
                        <a:rPr lang="zh-CN" altLang="en-US" sz="1000" b="0" u="none" strike="noStrike" dirty="0">
                          <a:effectLst/>
                        </a:rPr>
                        <a:t>颗粒物</a:t>
                      </a:r>
                      <a:endParaRPr lang="zh-CN" altLang="en-US"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tc>
                <a:tc>
                  <a:txBody>
                    <a:bodyPr/>
                    <a:lstStyle/>
                    <a:p>
                      <a:pPr algn="ctr" rtl="0" fontAlgn="ctr"/>
                      <a:r>
                        <a:rPr lang="en-US" altLang="zh-CN" sz="1000" u="none" strike="noStrike" kern="1200" dirty="0" smtClean="0">
                          <a:solidFill>
                            <a:schemeClr val="tx1"/>
                          </a:solidFill>
                          <a:effectLst/>
                          <a:latin typeface="+mn-lt"/>
                          <a:ea typeface="+mn-ea"/>
                          <a:cs typeface="+mn-cs"/>
                        </a:rPr>
                        <a:t>15.64</a:t>
                      </a:r>
                      <a:endParaRPr lang="en-US" altLang="zh-CN" sz="1000" u="none" strike="noStrike" kern="1200" dirty="0">
                        <a:solidFill>
                          <a:schemeClr val="tx1"/>
                        </a:solidFill>
                        <a:effectLst/>
                        <a:latin typeface="+mn-lt"/>
                        <a:ea typeface="+mn-ea"/>
                        <a:cs typeface="+mn-cs"/>
                      </a:endParaRPr>
                    </a:p>
                  </a:txBody>
                  <a:tcPr marL="9525" marR="9525" marT="9525" marB="0" anchor="ctr"/>
                </a:tc>
                <a:tc>
                  <a:txBody>
                    <a:bodyPr/>
                    <a:lstStyle/>
                    <a:p>
                      <a:pPr algn="ctr" rtl="0" fontAlgn="ctr"/>
                      <a:r>
                        <a:rPr lang="en-US" altLang="zh-CN" sz="1000" u="none" strike="noStrike" kern="1200" dirty="0" smtClean="0">
                          <a:solidFill>
                            <a:schemeClr val="tx1"/>
                          </a:solidFill>
                          <a:effectLst/>
                          <a:latin typeface="+mn-lt"/>
                          <a:ea typeface="+mn-ea"/>
                          <a:cs typeface="+mn-cs"/>
                        </a:rPr>
                        <a:t>15.64</a:t>
                      </a:r>
                      <a:endParaRPr lang="en-US" altLang="zh-CN" sz="10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ctr" latinLnBrk="0" hangingPunct="1"/>
                      <a:r>
                        <a:rPr lang="en-US" altLang="zh-CN" sz="1000" u="none" strike="noStrike" kern="1200" dirty="0">
                          <a:solidFill>
                            <a:schemeClr val="dk1"/>
                          </a:solidFill>
                          <a:effectLst/>
                          <a:latin typeface="+mn-lt"/>
                          <a:ea typeface="+mn-ea"/>
                          <a:cs typeface="+mn-cs"/>
                        </a:rPr>
                        <a:t>341.66</a:t>
                      </a: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dirty="0" smtClean="0">
                          <a:latin typeface="MS Reference Sans Serif" panose="020B0604030504040204"/>
                          <a:cs typeface="MS Reference Sans Serif" panose="020B0604030504040204"/>
                        </a:rPr>
                        <a:t>——</a:t>
                      </a:r>
                    </a:p>
                  </a:txBody>
                  <a:tcPr marL="7620" marR="7620" marT="7620" marB="0" anchor="ctr"/>
                </a:tc>
              </a:tr>
              <a:tr h="209032">
                <a:tc>
                  <a:txBody>
                    <a:bodyPr/>
                    <a:lstStyle/>
                    <a:p>
                      <a:pPr algn="ctr" fontAlgn="ctr"/>
                      <a:r>
                        <a:rPr lang="en-US" altLang="zh-CN" sz="1000" u="none" strike="noStrike" dirty="0">
                          <a:effectLst/>
                        </a:rPr>
                        <a:t>4</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a:txBody>
                    <a:bodyPr/>
                    <a:lstStyle/>
                    <a:p>
                      <a:pPr algn="ctr" fontAlgn="ctr"/>
                      <a:r>
                        <a:rPr lang="en-US" altLang="zh-CN" sz="1000" b="0" u="none" strike="noStrike" dirty="0">
                          <a:solidFill>
                            <a:schemeClr val="tx1"/>
                          </a:solidFill>
                          <a:effectLst/>
                        </a:rPr>
                        <a:t>VOCs</a:t>
                      </a:r>
                      <a:endParaRPr lang="en-US" altLang="zh-CN" sz="1000" b="0" i="0" u="none" strike="noStrike" dirty="0">
                        <a:solidFill>
                          <a:schemeClr val="tx1"/>
                        </a:solidFill>
                        <a:effectLst/>
                        <a:latin typeface="等线" panose="02010600030101010101" pitchFamily="2" charset="-122"/>
                        <a:ea typeface="等线" panose="02010600030101010101" pitchFamily="2" charset="-122"/>
                      </a:endParaRPr>
                    </a:p>
                  </a:txBody>
                  <a:tcPr marL="7620" marR="7620" marT="7620" marB="0" anchor="ctr"/>
                </a:tc>
                <a:tc>
                  <a:txBody>
                    <a:bodyPr/>
                    <a:lstStyle/>
                    <a:p>
                      <a:pPr algn="ctr" rtl="0" fontAlgn="ctr"/>
                      <a:r>
                        <a:rPr lang="en-US" altLang="zh-CN" sz="1000" u="none" strike="noStrike" kern="1200" dirty="0" smtClean="0">
                          <a:solidFill>
                            <a:schemeClr val="tx1"/>
                          </a:solidFill>
                          <a:effectLst/>
                          <a:latin typeface="+mn-lt"/>
                          <a:ea typeface="+mn-ea"/>
                          <a:cs typeface="+mn-cs"/>
                        </a:rPr>
                        <a:t>144.65</a:t>
                      </a:r>
                      <a:endParaRPr lang="en-US" altLang="zh-CN" sz="1000" u="none" strike="noStrike" kern="1200" dirty="0">
                        <a:solidFill>
                          <a:schemeClr val="tx1"/>
                        </a:solidFill>
                        <a:effectLst/>
                        <a:latin typeface="+mn-lt"/>
                        <a:ea typeface="+mn-ea"/>
                        <a:cs typeface="+mn-cs"/>
                      </a:endParaRPr>
                    </a:p>
                  </a:txBody>
                  <a:tcPr marL="9525" marR="9525" marT="9525" marB="0" anchor="ctr"/>
                </a:tc>
                <a:tc>
                  <a:txBody>
                    <a:bodyPr/>
                    <a:lstStyle/>
                    <a:p>
                      <a:pPr algn="ctr" fontAlgn="b"/>
                      <a:r>
                        <a:rPr lang="en-US" altLang="zh-CN" sz="1000" u="none" strike="noStrike" kern="1200" dirty="0" smtClean="0">
                          <a:solidFill>
                            <a:schemeClr val="tx1"/>
                          </a:solidFill>
                          <a:effectLst/>
                          <a:latin typeface="+mn-lt"/>
                          <a:ea typeface="+mn-ea"/>
                          <a:cs typeface="+mn-cs"/>
                        </a:rPr>
                        <a:t>144.65</a:t>
                      </a:r>
                      <a:endParaRPr lang="en-US" altLang="zh-CN" sz="10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ctr" latinLnBrk="0" hangingPunct="1"/>
                      <a:r>
                        <a:rPr lang="en-US" altLang="zh-CN" sz="1000" u="none" strike="noStrike" kern="1200" dirty="0">
                          <a:solidFill>
                            <a:schemeClr val="tx1"/>
                          </a:solidFill>
                          <a:effectLst/>
                          <a:latin typeface="+mn-lt"/>
                          <a:ea typeface="+mn-ea"/>
                          <a:cs typeface="+mn-cs"/>
                        </a:rPr>
                        <a:t>994.55</a:t>
                      </a: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dirty="0" smtClean="0">
                          <a:latin typeface="MS Reference Sans Serif" panose="020B0604030504040204"/>
                          <a:cs typeface="MS Reference Sans Serif" panose="020B0604030504040204"/>
                        </a:rPr>
                        <a:t>——</a:t>
                      </a:r>
                    </a:p>
                  </a:txBody>
                  <a:tcPr marL="7620" marR="7620" marT="7620" marB="0" anchor="ctr"/>
                </a:tc>
              </a:tr>
            </a:tbl>
          </a:graphicData>
        </a:graphic>
      </p:graphicFrame>
    </p:spTree>
  </p:cSld>
  <p:clrMapOvr>
    <a:masterClrMapping/>
  </p:clrMapOvr>
  <p:transition spd="slow">
    <p:randomBar dir="vert"/>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档" ma:contentTypeID="0x010100AB78B5C45297214BAA67419860C1284B" ma:contentTypeVersion="1" ma:contentTypeDescription="新建文档。" ma:contentTypeScope="" ma:versionID="09162bd9d14c05f1d884eb3a54f40b45">
  <xsd:schema xmlns:xsd="http://www.w3.org/2001/XMLSchema" xmlns:xs="http://www.w3.org/2001/XMLSchema" xmlns:p="http://schemas.microsoft.com/office/2006/metadata/properties" xmlns:ns1="http://schemas.microsoft.com/sharepoint/v3" targetNamespace="http://schemas.microsoft.com/office/2006/metadata/properties" ma:root="true" ma:fieldsID="5107b0345c29e57748057d300629ff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计划开始日期" ma:description="“计划开始日期”是由“发布”功能创建的网站栏。它用于指定第一次向网站访问者显示此页面的日期和时间。" ma:hidden="true" ma:internalName="PublishingStartDate">
      <xsd:simpleType>
        <xsd:restriction base="dms:Unknown"/>
      </xsd:simpleType>
    </xsd:element>
    <xsd:element name="PublishingExpirationDate" ma:index="9" nillable="true" ma:displayName="计划结束日期" ma:description="“计划结束日期”是由“发布”功能创建的网站栏。它用于指定不再向网站访问者显示此页面的日期和时间。"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内容类型"/>
        <xsd:element ref="dc:title" minOccurs="0" maxOccurs="1" ma:index="4" ma:displayName="标题"/>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D7317D4-9618-4D98-AA0C-677E2AB2B14F}"/>
</file>

<file path=customXml/itemProps2.xml><?xml version="1.0" encoding="utf-8"?>
<ds:datastoreItem xmlns:ds="http://schemas.openxmlformats.org/officeDocument/2006/customXml" ds:itemID="{DB9F88FC-AE89-4A4B-A63A-52494489FA60}"/>
</file>

<file path=customXml/itemProps3.xml><?xml version="1.0" encoding="utf-8"?>
<ds:datastoreItem xmlns:ds="http://schemas.openxmlformats.org/officeDocument/2006/customXml" ds:itemID="{EBB598C5-BFDE-47CC-8D7C-965DF31E90B0}"/>
</file>

<file path=docProps/app.xml><?xml version="1.0" encoding="utf-8"?>
<Properties xmlns="http://schemas.openxmlformats.org/officeDocument/2006/extended-properties" xmlns:vt="http://schemas.openxmlformats.org/officeDocument/2006/docPropsVTypes">
  <TotalTime>327</TotalTime>
  <Words>3625</Words>
  <Application>Microsoft Office PowerPoint</Application>
  <PresentationFormat>全屏显示(16:9)</PresentationFormat>
  <Paragraphs>1048</Paragraphs>
  <Slides>17</Slides>
  <Notes>1</Notes>
  <HiddenSlides>0</HiddenSlides>
  <MMClips>0</MMClips>
  <ScaleCrop>false</ScaleCrop>
  <HeadingPairs>
    <vt:vector size="4" baseType="variant">
      <vt:variant>
        <vt:lpstr>主题</vt:lpstr>
      </vt:variant>
      <vt:variant>
        <vt:i4>2</vt:i4>
      </vt:variant>
      <vt:variant>
        <vt:lpstr>幻灯片标题</vt:lpstr>
      </vt:variant>
      <vt:variant>
        <vt:i4>17</vt:i4>
      </vt:variant>
    </vt:vector>
  </HeadingPairs>
  <TitlesOfParts>
    <vt:vector size="19" baseType="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武敏</dc:creator>
  <cp:lastModifiedBy>张俊</cp:lastModifiedBy>
  <cp:revision>1184</cp:revision>
  <cp:lastPrinted>2021-07-27T00:41:00Z</cp:lastPrinted>
  <dcterms:created xsi:type="dcterms:W3CDTF">2014-09-04T11:10:00Z</dcterms:created>
  <dcterms:modified xsi:type="dcterms:W3CDTF">2022-04-23T01:17:14Z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2052-11.8.2.10972</vt:lpwstr>
  </property>
  <property fmtid="{D5CDD505-2E9C-101B-9397-08002B2CF9AE}" pid="3" name="ICV">
    <vt:lpwstr>0BFAAD0F44294B9F8B3C1219ADE215A2</vt:lpwstr>
  </property>
  <property fmtid="{D5CDD505-2E9C-101B-9397-08002B2CF9AE}" pid="4" name="ContentTypeId">
    <vt:lpwstr>0x010100AB78B5C45297214BAA67419860C1284B</vt:lpwstr>
  </property>
</Properties>
</file>